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  <p:sldId id="310" r:id="rId53"/>
    <p:sldId id="311" r:id="rId54"/>
    <p:sldId id="312" r:id="rId55"/>
    <p:sldId id="313" r:id="rId56"/>
    <p:sldId id="314" r:id="rId57"/>
    <p:sldId id="315" r:id="rId58"/>
    <p:sldId id="316" r:id="rId59"/>
    <p:sldId id="317" r:id="rId60"/>
    <p:sldId id="318" r:id="rId61"/>
    <p:sldId id="319" r:id="rId62"/>
    <p:sldId id="320" r:id="rId63"/>
    <p:sldId id="321" r:id="rId64"/>
    <p:sldId id="322" r:id="rId65"/>
    <p:sldId id="323" r:id="rId66"/>
    <p:sldId id="324" r:id="rId67"/>
    <p:sldId id="325" r:id="rId68"/>
    <p:sldId id="326" r:id="rId69"/>
    <p:sldId id="327" r:id="rId70"/>
    <p:sldId id="328" r:id="rId71"/>
    <p:sldId id="329" r:id="rId72"/>
    <p:sldId id="330" r:id="rId73"/>
    <p:sldId id="331" r:id="rId74"/>
    <p:sldId id="332" r:id="rId75"/>
    <p:sldId id="333" r:id="rId76"/>
    <p:sldId id="334" r:id="rId77"/>
    <p:sldId id="336" r:id="rId78"/>
    <p:sldId id="337" r:id="rId79"/>
    <p:sldId id="338" r:id="rId80"/>
    <p:sldId id="339" r:id="rId81"/>
    <p:sldId id="342" r:id="rId82"/>
    <p:sldId id="343" r:id="rId83"/>
    <p:sldId id="344" r:id="rId84"/>
    <p:sldId id="345" r:id="rId85"/>
    <p:sldId id="346" r:id="rId86"/>
    <p:sldId id="347" r:id="rId87"/>
    <p:sldId id="348" r:id="rId88"/>
    <p:sldId id="350" r:id="rId89"/>
    <p:sldId id="351" r:id="rId90"/>
    <p:sldId id="352" r:id="rId91"/>
    <p:sldId id="353" r:id="rId92"/>
    <p:sldId id="354" r:id="rId93"/>
    <p:sldId id="355" r:id="rId94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1pPr>
    <a:lvl2pPr marL="0" marR="0" indent="228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2pPr>
    <a:lvl3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3pPr>
    <a:lvl4pPr marL="0" marR="0" indent="685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4pPr>
    <a:lvl5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5pPr>
    <a:lvl6pPr marL="0" marR="0" indent="1143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6pPr>
    <a:lvl7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7pPr>
    <a:lvl8pPr marL="0" marR="0" indent="1600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8pPr>
    <a:lvl9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3E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3EEB0D-807A-10C9-E155-A6E615E7B521}" v="1" dt="2024-08-21T08:24:58.413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-375889"/>
              <a:satOff val="-9195"/>
              <a:lumOff val="-14901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7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39D60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3">
              <a:hueOff val="708444"/>
              <a:satOff val="-4821"/>
              <a:lumOff val="-14251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left>
          <a:right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1">
              <a:hueOff val="-113918"/>
              <a:satOff val="19024"/>
              <a:lumOff val="19749"/>
              <a:alpha val="35000"/>
            </a:scheme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38AA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369195"/>
              <a:satOff val="13972"/>
              <a:lumOff val="-24493"/>
            </a:schemeClr>
          </a:solidFill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369195"/>
              <a:satOff val="6343"/>
              <a:lumOff val="-13963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rgbClr val="C9C3BA"/>
              </a:solidFill>
              <a:prstDash val="solid"/>
              <a:miter lim="400000"/>
            </a:ln>
          </a:left>
          <a:right>
            <a:ln w="12700" cap="flat">
              <a:solidFill>
                <a:srgbClr val="C9C3BA"/>
              </a:solidFill>
              <a:prstDash val="solid"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solidFill>
                <a:srgbClr val="C9C3B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6635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3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723"/>
    <p:restoredTop sz="94673"/>
  </p:normalViewPr>
  <p:slideViewPr>
    <p:cSldViewPr snapToGrid="0" snapToObjects="1">
      <p:cViewPr varScale="1">
        <p:scale>
          <a:sx n="28" d="100"/>
          <a:sy n="28" d="100"/>
        </p:scale>
        <p:origin x="232" y="1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notesMaster" Target="notesMasters/notesMaster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ableStyles" Target="tableStyles.xml"/><Relationship Id="rId10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theme" Target="theme/theme1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userId="S::urn:spo:anon#04ddd29612e585ca21ba4caaa80985eba6e84f137a02e1e71adbe9ddb788bb45::" providerId="AD" clId="Web-{1A3EEB0D-807A-10C9-E155-A6E615E7B521}"/>
    <pc:docChg chg="modSld">
      <pc:chgData name="Guest User" userId="S::urn:spo:anon#04ddd29612e585ca21ba4caaa80985eba6e84f137a02e1e71adbe9ddb788bb45::" providerId="AD" clId="Web-{1A3EEB0D-807A-10C9-E155-A6E615E7B521}" dt="2024-08-21T08:24:58.413" v="0" actId="1076"/>
      <pc:docMkLst>
        <pc:docMk/>
      </pc:docMkLst>
      <pc:sldChg chg="modSp">
        <pc:chgData name="Guest User" userId="S::urn:spo:anon#04ddd29612e585ca21ba4caaa80985eba6e84f137a02e1e71adbe9ddb788bb45::" providerId="AD" clId="Web-{1A3EEB0D-807A-10C9-E155-A6E615E7B521}" dt="2024-08-21T08:24:58.413" v="0" actId="1076"/>
        <pc:sldMkLst>
          <pc:docMk/>
          <pc:sldMk cId="0" sldId="316"/>
        </pc:sldMkLst>
        <pc:picChg chg="mod">
          <ac:chgData name="Guest User" userId="S::urn:spo:anon#04ddd29612e585ca21ba4caaa80985eba6e84f137a02e1e71adbe9ddb788bb45::" providerId="AD" clId="Web-{1A3EEB0D-807A-10C9-E155-A6E615E7B521}" dt="2024-08-21T08:24:58.413" v="0" actId="1076"/>
          <ac:picMkLst>
            <pc:docMk/>
            <pc:sldMk cId="0" sldId="316"/>
            <ac:picMk id="609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5" name="Shape 135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defTabSz="457200" rtl="0" latinLnBrk="0">
              <a:lnSpc>
                <a:spcPct val="117999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398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defTabSz="457200" rtl="0" latinLnBrk="0">
              <a:lnSpc>
                <a:spcPct val="117999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06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defTabSz="457200" rtl="0" latinLnBrk="0">
              <a:lnSpc>
                <a:spcPct val="117999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228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&amp; Subtitl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riangle"/>
          <p:cNvSpPr/>
          <p:nvPr/>
        </p:nvSpPr>
        <p:spPr>
          <a:xfrm>
            <a:off x="952500" y="9245600"/>
            <a:ext cx="22498974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4" name="Triangle"/>
          <p:cNvSpPr/>
          <p:nvPr/>
        </p:nvSpPr>
        <p:spPr>
          <a:xfrm>
            <a:off x="952500" y="5765800"/>
            <a:ext cx="22500035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5" name="Triangle"/>
          <p:cNvSpPr/>
          <p:nvPr/>
        </p:nvSpPr>
        <p:spPr>
          <a:xfrm rot="16200000">
            <a:off x="13834253" y="7494711"/>
            <a:ext cx="2310130" cy="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6" name="Lorem Ipsum Dolor"/>
          <p:cNvSpPr>
            <a:spLocks noGrp="1"/>
          </p:cNvSpPr>
          <p:nvPr>
            <p:ph type="body" sz="quarter" idx="21"/>
          </p:nvPr>
        </p:nvSpPr>
        <p:spPr>
          <a:xfrm>
            <a:off x="952500" y="4965700"/>
            <a:ext cx="13500100" cy="635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3200" i="1"/>
            </a:lvl1pPr>
          </a:lstStyle>
          <a:p>
            <a:r>
              <a:t>Lorem Ipsum Dolor</a:t>
            </a:r>
          </a:p>
        </p:txBody>
      </p:sp>
      <p:sp>
        <p:nvSpPr>
          <p:cNvPr id="17" name="Title Text"/>
          <p:cNvSpPr txBox="1">
            <a:spLocks noGrp="1"/>
          </p:cNvSpPr>
          <p:nvPr>
            <p:ph type="title"/>
          </p:nvPr>
        </p:nvSpPr>
        <p:spPr>
          <a:xfrm>
            <a:off x="952500" y="5829300"/>
            <a:ext cx="13500100" cy="33401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1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32100" y="5829300"/>
            <a:ext cx="7950200" cy="33401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3200"/>
            </a:lvl1pPr>
            <a:lvl2pPr marL="0" indent="228600">
              <a:spcBef>
                <a:spcPts val="0"/>
              </a:spcBef>
              <a:buClrTx/>
              <a:buSzTx/>
              <a:buFontTx/>
              <a:buNone/>
              <a:defRPr sz="3200"/>
            </a:lvl2pPr>
            <a:lvl3pPr marL="0" indent="457200">
              <a:spcBef>
                <a:spcPts val="0"/>
              </a:spcBef>
              <a:buClrTx/>
              <a:buSzTx/>
              <a:buFontTx/>
              <a:buNone/>
              <a:defRPr sz="3200"/>
            </a:lvl3pPr>
            <a:lvl4pPr marL="0" indent="685800">
              <a:spcBef>
                <a:spcPts val="0"/>
              </a:spcBef>
              <a:buClrTx/>
              <a:buSzTx/>
              <a:buFontTx/>
              <a:buNone/>
              <a:defRPr sz="3200"/>
            </a:lvl4pPr>
            <a:lvl5pPr marL="0" indent="914400">
              <a:spcBef>
                <a:spcPts val="0"/>
              </a:spcBef>
              <a:buClrTx/>
              <a:buSzTx/>
              <a:buFont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21999" y="0"/>
            <a:ext cx="546101" cy="660400"/>
          </a:xfrm>
          <a:prstGeom prst="rect">
            <a:avLst/>
          </a:prstGeom>
        </p:spPr>
        <p:txBody>
          <a:bodyPr/>
          <a:lstStyle>
            <a:lvl1pPr>
              <a:defRPr sz="3400" b="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riangle"/>
          <p:cNvSpPr/>
          <p:nvPr/>
        </p:nvSpPr>
        <p:spPr>
          <a:xfrm rot="16200000">
            <a:off x="13834253" y="11074127"/>
            <a:ext cx="2310130" cy="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7" name="Triangle"/>
          <p:cNvSpPr/>
          <p:nvPr/>
        </p:nvSpPr>
        <p:spPr>
          <a:xfrm>
            <a:off x="952500" y="12801600"/>
            <a:ext cx="22498974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8" name="Triangle"/>
          <p:cNvSpPr/>
          <p:nvPr/>
        </p:nvSpPr>
        <p:spPr>
          <a:xfrm>
            <a:off x="952500" y="9321800"/>
            <a:ext cx="22500035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9" name="Triangle"/>
          <p:cNvSpPr/>
          <p:nvPr/>
        </p:nvSpPr>
        <p:spPr>
          <a:xfrm rot="16200000">
            <a:off x="13834253" y="11074127"/>
            <a:ext cx="2310130" cy="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0" name="Lorem Ipsum Dolor"/>
          <p:cNvSpPr>
            <a:spLocks noGrp="1"/>
          </p:cNvSpPr>
          <p:nvPr>
            <p:ph type="body" sz="quarter" idx="21"/>
          </p:nvPr>
        </p:nvSpPr>
        <p:spPr>
          <a:xfrm>
            <a:off x="952500" y="8610600"/>
            <a:ext cx="13500100" cy="635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3200" i="1"/>
            </a:lvl1pPr>
          </a:lstStyle>
          <a:p>
            <a:r>
              <a:t>Lorem Ipsum Dolor</a:t>
            </a:r>
          </a:p>
        </p:txBody>
      </p:sp>
      <p:sp>
        <p:nvSpPr>
          <p:cNvPr id="31" name="Image"/>
          <p:cNvSpPr>
            <a:spLocks noGrp="1"/>
          </p:cNvSpPr>
          <p:nvPr>
            <p:ph type="pic" idx="22"/>
          </p:nvPr>
        </p:nvSpPr>
        <p:spPr>
          <a:xfrm>
            <a:off x="952500" y="-1460500"/>
            <a:ext cx="22479000" cy="138938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2" name="Title Text"/>
          <p:cNvSpPr txBox="1">
            <a:spLocks noGrp="1"/>
          </p:cNvSpPr>
          <p:nvPr>
            <p:ph type="title"/>
          </p:nvPr>
        </p:nvSpPr>
        <p:spPr>
          <a:xfrm>
            <a:off x="952500" y="9398000"/>
            <a:ext cx="13500100" cy="33401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3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32100" y="9398000"/>
            <a:ext cx="7950200" cy="33401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3200"/>
            </a:lvl1pPr>
            <a:lvl2pPr marL="0" indent="228600">
              <a:spcBef>
                <a:spcPts val="0"/>
              </a:spcBef>
              <a:buClrTx/>
              <a:buSzTx/>
              <a:buFontTx/>
              <a:buNone/>
              <a:defRPr sz="3200"/>
            </a:lvl2pPr>
            <a:lvl3pPr marL="0" indent="457200">
              <a:spcBef>
                <a:spcPts val="0"/>
              </a:spcBef>
              <a:buClrTx/>
              <a:buSzTx/>
              <a:buFontTx/>
              <a:buNone/>
              <a:defRPr sz="3200"/>
            </a:lvl3pPr>
            <a:lvl4pPr marL="0" indent="685800">
              <a:spcBef>
                <a:spcPts val="0"/>
              </a:spcBef>
              <a:buClrTx/>
              <a:buSzTx/>
              <a:buFontTx/>
              <a:buNone/>
              <a:defRPr sz="3200"/>
            </a:lvl4pPr>
            <a:lvl5pPr marL="0" indent="914400">
              <a:spcBef>
                <a:spcPts val="0"/>
              </a:spcBef>
              <a:buClrTx/>
              <a:buSzTx/>
              <a:buFont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Text"/>
          <p:cNvSpPr txBox="1">
            <a:spLocks noGrp="1"/>
          </p:cNvSpPr>
          <p:nvPr>
            <p:ph type="title"/>
          </p:nvPr>
        </p:nvSpPr>
        <p:spPr>
          <a:xfrm>
            <a:off x="952500" y="5194300"/>
            <a:ext cx="22479000" cy="33401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riangle"/>
          <p:cNvSpPr/>
          <p:nvPr/>
        </p:nvSpPr>
        <p:spPr>
          <a:xfrm>
            <a:off x="952500" y="6858000"/>
            <a:ext cx="10643200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0" name="Triangle"/>
          <p:cNvSpPr/>
          <p:nvPr/>
        </p:nvSpPr>
        <p:spPr>
          <a:xfrm>
            <a:off x="952500" y="3898900"/>
            <a:ext cx="10643093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1" name="Lorem Ipsum Dolor"/>
          <p:cNvSpPr>
            <a:spLocks noGrp="1"/>
          </p:cNvSpPr>
          <p:nvPr>
            <p:ph type="body" sz="quarter" idx="21"/>
          </p:nvPr>
        </p:nvSpPr>
        <p:spPr>
          <a:xfrm>
            <a:off x="952500" y="3124200"/>
            <a:ext cx="106426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3200" i="1"/>
            </a:lvl1pPr>
          </a:lstStyle>
          <a:p>
            <a:r>
              <a:t>Lorem Ipsum Dolor</a:t>
            </a:r>
          </a:p>
        </p:txBody>
      </p:sp>
      <p:sp>
        <p:nvSpPr>
          <p:cNvPr id="52" name="Image"/>
          <p:cNvSpPr>
            <a:spLocks noGrp="1"/>
          </p:cNvSpPr>
          <p:nvPr>
            <p:ph type="pic" idx="22"/>
          </p:nvPr>
        </p:nvSpPr>
        <p:spPr>
          <a:xfrm>
            <a:off x="12534900" y="-1651000"/>
            <a:ext cx="10799069" cy="158242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xfrm>
            <a:off x="952500" y="3975100"/>
            <a:ext cx="10642600" cy="2806700"/>
          </a:xfrm>
          <a:prstGeom prst="rect">
            <a:avLst/>
          </a:prstGeom>
        </p:spPr>
        <p:txBody>
          <a:bodyPr/>
          <a:lstStyle>
            <a:lvl1pPr algn="l">
              <a:defRPr sz="7800"/>
            </a:lvl1pPr>
          </a:lstStyle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7086600"/>
            <a:ext cx="10642600" cy="5638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3200"/>
            </a:lvl1pPr>
            <a:lvl2pPr marL="0" indent="228600">
              <a:spcBef>
                <a:spcPts val="0"/>
              </a:spcBef>
              <a:buClrTx/>
              <a:buSzTx/>
              <a:buFontTx/>
              <a:buNone/>
              <a:defRPr sz="3200"/>
            </a:lvl2pPr>
            <a:lvl3pPr marL="0" indent="457200">
              <a:spcBef>
                <a:spcPts val="0"/>
              </a:spcBef>
              <a:buClrTx/>
              <a:buSzTx/>
              <a:buFontTx/>
              <a:buNone/>
              <a:defRPr sz="3200"/>
            </a:lvl3pPr>
            <a:lvl4pPr marL="0" indent="685800">
              <a:spcBef>
                <a:spcPts val="0"/>
              </a:spcBef>
              <a:buClrTx/>
              <a:buSzTx/>
              <a:buFontTx/>
              <a:buNone/>
              <a:defRPr sz="3200"/>
            </a:lvl4pPr>
            <a:lvl5pPr marL="0" indent="914400">
              <a:spcBef>
                <a:spcPts val="0"/>
              </a:spcBef>
              <a:buClrTx/>
              <a:buSzTx/>
              <a:buFont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riangle"/>
          <p:cNvSpPr/>
          <p:nvPr/>
        </p:nvSpPr>
        <p:spPr>
          <a:xfrm>
            <a:off x="952500" y="3048000"/>
            <a:ext cx="2249492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71" name="Triangle"/>
          <p:cNvSpPr/>
          <p:nvPr/>
        </p:nvSpPr>
        <p:spPr>
          <a:xfrm>
            <a:off x="952500" y="889000"/>
            <a:ext cx="2249492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71200" y="-25400"/>
            <a:ext cx="571501" cy="615578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riangle"/>
          <p:cNvSpPr/>
          <p:nvPr/>
        </p:nvSpPr>
        <p:spPr>
          <a:xfrm>
            <a:off x="952500" y="3048000"/>
            <a:ext cx="2249492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82" name="Triangle"/>
          <p:cNvSpPr/>
          <p:nvPr/>
        </p:nvSpPr>
        <p:spPr>
          <a:xfrm>
            <a:off x="952500" y="889000"/>
            <a:ext cx="2249492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83" name="Image"/>
          <p:cNvSpPr>
            <a:spLocks noGrp="1"/>
          </p:cNvSpPr>
          <p:nvPr>
            <p:ph type="pic" idx="21"/>
          </p:nvPr>
        </p:nvSpPr>
        <p:spPr>
          <a:xfrm>
            <a:off x="12636500" y="-2413000"/>
            <a:ext cx="11024412" cy="161544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85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3797300"/>
            <a:ext cx="10909300" cy="8928100"/>
          </a:xfrm>
          <a:prstGeom prst="rect">
            <a:avLst/>
          </a:prstGeom>
        </p:spPr>
        <p:txBody>
          <a:bodyPr/>
          <a:lstStyle>
            <a:lvl1pPr marL="508000" indent="-508000">
              <a:spcBef>
                <a:spcPts val="2500"/>
              </a:spcBef>
              <a:buSzPct val="65000"/>
              <a:defRPr sz="4200"/>
            </a:lvl1pPr>
            <a:lvl2pPr marL="1016000" indent="-508000">
              <a:spcBef>
                <a:spcPts val="2500"/>
              </a:spcBef>
              <a:buSzPct val="65000"/>
              <a:defRPr sz="4200"/>
            </a:lvl2pPr>
            <a:lvl3pPr marL="1524000" indent="-508000">
              <a:spcBef>
                <a:spcPts val="2500"/>
              </a:spcBef>
              <a:buSzPct val="65000"/>
              <a:defRPr sz="4200"/>
            </a:lvl3pPr>
            <a:lvl4pPr marL="2032000" indent="-508000">
              <a:spcBef>
                <a:spcPts val="2500"/>
              </a:spcBef>
              <a:buSzPct val="65000"/>
              <a:defRPr sz="4200"/>
            </a:lvl4pPr>
            <a:lvl5pPr marL="2540000" indent="-508000">
              <a:spcBef>
                <a:spcPts val="2500"/>
              </a:spcBef>
              <a:buSzPct val="65000"/>
              <a:defRPr sz="4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22000" y="0"/>
            <a:ext cx="571501" cy="615578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778000"/>
            <a:ext cx="22479000" cy="101473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22000" y="0"/>
            <a:ext cx="571501" cy="615578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Image"/>
          <p:cNvSpPr>
            <a:spLocks noGrp="1"/>
          </p:cNvSpPr>
          <p:nvPr>
            <p:ph type="pic" sz="half" idx="21"/>
          </p:nvPr>
        </p:nvSpPr>
        <p:spPr>
          <a:xfrm>
            <a:off x="12232231" y="6024722"/>
            <a:ext cx="11497993" cy="8088517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2" name="Image"/>
          <p:cNvSpPr>
            <a:spLocks noGrp="1"/>
          </p:cNvSpPr>
          <p:nvPr>
            <p:ph type="pic" sz="half" idx="22"/>
          </p:nvPr>
        </p:nvSpPr>
        <p:spPr>
          <a:xfrm>
            <a:off x="12349986" y="635000"/>
            <a:ext cx="11226801" cy="68072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Image"/>
          <p:cNvSpPr>
            <a:spLocks noGrp="1"/>
          </p:cNvSpPr>
          <p:nvPr>
            <p:ph type="pic" idx="23"/>
          </p:nvPr>
        </p:nvSpPr>
        <p:spPr>
          <a:xfrm>
            <a:off x="730989" y="-2438400"/>
            <a:ext cx="11050413" cy="161925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22000" y="0"/>
            <a:ext cx="571501" cy="615578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–Johnny Appleseed"/>
          <p:cNvSpPr>
            <a:spLocks noGrp="1"/>
          </p:cNvSpPr>
          <p:nvPr>
            <p:ph type="body" sz="quarter" idx="21"/>
          </p:nvPr>
        </p:nvSpPr>
        <p:spPr>
          <a:xfrm>
            <a:off x="990600" y="8420100"/>
            <a:ext cx="22390100" cy="8128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1700"/>
              </a:spcBef>
              <a:buClrTx/>
              <a:buSzTx/>
              <a:buFontTx/>
              <a:buNone/>
              <a:defRPr sz="4200" i="1"/>
            </a:lvl1pPr>
          </a:lstStyle>
          <a:p>
            <a:r>
              <a:t>–Johnny Appleseed</a:t>
            </a:r>
          </a:p>
        </p:txBody>
      </p:sp>
      <p:sp>
        <p:nvSpPr>
          <p:cNvPr id="112" name="“Type a quote here.”"/>
          <p:cNvSpPr>
            <a:spLocks noGrp="1"/>
          </p:cNvSpPr>
          <p:nvPr>
            <p:ph type="body" sz="quarter" idx="22"/>
          </p:nvPr>
        </p:nvSpPr>
        <p:spPr>
          <a:xfrm>
            <a:off x="2374900" y="6000750"/>
            <a:ext cx="19621500" cy="939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FontTx/>
              <a:buNone/>
            </a:lvl1pPr>
          </a:lstStyle>
          <a:p>
            <a:r>
              <a:t>“Type a quote here.” </a:t>
            </a:r>
          </a:p>
        </p:txBody>
      </p:sp>
      <p:sp>
        <p:nvSpPr>
          <p:cNvPr id="1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22000" y="0"/>
            <a:ext cx="571501" cy="615578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hoto-1436377793074-e85196f02c35-small.jpg"/>
          <p:cNvSpPr>
            <a:spLocks noGrp="1"/>
          </p:cNvSpPr>
          <p:nvPr>
            <p:ph type="pic" idx="21"/>
          </p:nvPr>
        </p:nvSpPr>
        <p:spPr>
          <a:xfrm>
            <a:off x="0" y="-744141"/>
            <a:ext cx="24384000" cy="15204282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2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96600" y="0"/>
            <a:ext cx="571501" cy="61557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22000" y="0"/>
            <a:ext cx="571501" cy="615578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iangle"/>
          <p:cNvSpPr/>
          <p:nvPr/>
        </p:nvSpPr>
        <p:spPr>
          <a:xfrm>
            <a:off x="952500" y="3060700"/>
            <a:ext cx="2249492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" name="Triangle"/>
          <p:cNvSpPr/>
          <p:nvPr/>
        </p:nvSpPr>
        <p:spPr>
          <a:xfrm>
            <a:off x="952500" y="889000"/>
            <a:ext cx="2249492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" name="Title Text"/>
          <p:cNvSpPr txBox="1">
            <a:spLocks noGrp="1"/>
          </p:cNvSpPr>
          <p:nvPr>
            <p:ph type="title"/>
          </p:nvPr>
        </p:nvSpPr>
        <p:spPr>
          <a:xfrm>
            <a:off x="952500" y="1143000"/>
            <a:ext cx="22479000" cy="1663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22000" y="0"/>
            <a:ext cx="571501" cy="7112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3600" b="1">
                <a:solidFill>
                  <a:srgbClr val="4C4946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6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3695700"/>
            <a:ext cx="22479000" cy="857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1pPr>
      <a:lvl2pPr marL="0" marR="0" indent="22860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2pPr>
      <a:lvl3pPr marL="0" marR="0" indent="45720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3pPr>
      <a:lvl4pPr marL="0" marR="0" indent="68580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4pPr>
      <a:lvl5pPr marL="0" marR="0" indent="91440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5pPr>
      <a:lvl6pPr marL="0" marR="0" indent="114300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6pPr>
      <a:lvl7pPr marL="0" marR="0" indent="137160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7pPr>
      <a:lvl8pPr marL="0" marR="0" indent="160020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8pPr>
      <a:lvl9pPr marL="0" marR="0" indent="182880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9pPr>
    </p:titleStyle>
    <p:bodyStyle>
      <a:lvl1pPr marL="6096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1pPr>
      <a:lvl2pPr marL="12192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2pPr>
      <a:lvl3pPr marL="18288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3pPr>
      <a:lvl4pPr marL="24384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4pPr>
      <a:lvl5pPr marL="30480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5pPr>
      <a:lvl6pPr marL="36576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6pPr>
      <a:lvl7pPr marL="42672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7pPr>
      <a:lvl8pPr marL="48768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8pPr>
      <a:lvl9pPr marL="54864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9pPr>
    </p:bodyStyle>
    <p:otherStyle>
      <a:lvl1pPr marL="0" marR="0" indent="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1pPr>
      <a:lvl2pPr marL="0" marR="0" indent="228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2pPr>
      <a:lvl3pPr marL="0" marR="0" indent="457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3pPr>
      <a:lvl4pPr marL="0" marR="0" indent="685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4pPr>
      <a:lvl5pPr marL="0" marR="0" indent="9144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5pPr>
      <a:lvl6pPr marL="0" marR="0" indent="11430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6pPr>
      <a:lvl7pPr marL="0" marR="0" indent="1371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7pPr>
      <a:lvl8pPr marL="0" marR="0" indent="1600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8pPr>
      <a:lvl9pPr marL="0" marR="0" indent="1828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7.png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3.png"/><Relationship Id="rId4" Type="http://schemas.openxmlformats.org/officeDocument/2006/relationships/image" Target="../media/image1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5.png"/><Relationship Id="rId3" Type="http://schemas.openxmlformats.org/officeDocument/2006/relationships/image" Target="../media/image45.jpeg"/><Relationship Id="rId7" Type="http://schemas.openxmlformats.org/officeDocument/2006/relationships/image" Target="../media/image49.png"/><Relationship Id="rId12" Type="http://schemas.openxmlformats.org/officeDocument/2006/relationships/image" Target="../media/image5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10" Type="http://schemas.openxmlformats.org/officeDocument/2006/relationships/image" Target="../media/image56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1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71.png"/><Relationship Id="rId4" Type="http://schemas.openxmlformats.org/officeDocument/2006/relationships/image" Target="../media/image14.jpe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11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png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1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1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1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1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11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3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6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photo-1453219562534-36e2ce0ea18e-small.jpg" descr="photo-1453219562534-36e2ce0ea18e-small.jpg"/>
          <p:cNvPicPr>
            <a:picLocks noGrp="1"/>
          </p:cNvPicPr>
          <p:nvPr>
            <p:ph type="pic" idx="22"/>
          </p:nvPr>
        </p:nvPicPr>
        <p:blipFill>
          <a:blip r:embed="rId2"/>
          <a:stretch>
            <a:fillRect/>
          </a:stretch>
        </p:blipFill>
        <p:spPr>
          <a:xfrm>
            <a:off x="823022" y="597216"/>
            <a:ext cx="22733001" cy="8376940"/>
          </a:xfrm>
          <a:prstGeom prst="rect">
            <a:avLst/>
          </a:prstGeom>
        </p:spPr>
      </p:pic>
      <p:sp>
        <p:nvSpPr>
          <p:cNvPr id="138" name="Teacher Training Workshop"/>
          <p:cNvSpPr txBox="1">
            <a:spLocks noGrp="1"/>
          </p:cNvSpPr>
          <p:nvPr>
            <p:ph type="title"/>
          </p:nvPr>
        </p:nvSpPr>
        <p:spPr>
          <a:xfrm>
            <a:off x="952499" y="9398000"/>
            <a:ext cx="13893053" cy="3340100"/>
          </a:xfrm>
          <a:prstGeom prst="rect">
            <a:avLst/>
          </a:prstGeom>
        </p:spPr>
        <p:txBody>
          <a:bodyPr/>
          <a:lstStyle>
            <a:lvl1pPr>
              <a:defRPr sz="9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algn="ctr"/>
            <a:r>
              <a:rPr lang="en-CA" dirty="0"/>
              <a:t>Atelier de formation </a:t>
            </a:r>
            <a:br>
              <a:rPr lang="en-CA" dirty="0"/>
            </a:br>
            <a:r>
              <a:rPr lang="en-CA" dirty="0"/>
              <a:t>pour les </a:t>
            </a:r>
            <a:r>
              <a:rPr lang="en-CA" dirty="0" err="1"/>
              <a:t>enseignants</a:t>
            </a:r>
            <a:endParaRPr dirty="0"/>
          </a:p>
        </p:txBody>
      </p:sp>
      <p:sp>
        <p:nvSpPr>
          <p:cNvPr id="13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736299" y="0"/>
            <a:ext cx="342901" cy="711200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</a:t>
            </a:fld>
            <a:endParaRPr/>
          </a:p>
        </p:txBody>
      </p:sp>
      <p:pic>
        <p:nvPicPr>
          <p:cNvPr id="140" name="LA_BTCP-text.01_Color-Release.png" descr="LA_BTCP-text.01_Color-Releas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78500" y="9859546"/>
            <a:ext cx="7057400" cy="2654973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The Mandate: Mat. 28:18-20…"/>
          <p:cNvSpPr txBox="1"/>
          <p:nvPr/>
        </p:nvSpPr>
        <p:spPr>
          <a:xfrm>
            <a:off x="3376414" y="6129081"/>
            <a:ext cx="8664278" cy="2654973"/>
          </a:xfrm>
          <a:prstGeom prst="rect">
            <a:avLst/>
          </a:prstGeom>
          <a:ln w="12700">
            <a:miter lim="400000"/>
          </a:ln>
          <a:effectLst>
            <a:outerShdw blurRad="139700" dist="61578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pPr algn="l" defTabSz="808990">
              <a:lnSpc>
                <a:spcPct val="90000"/>
              </a:lnSpc>
              <a:spcBef>
                <a:spcPts val="2200"/>
              </a:spcBef>
              <a:defRPr sz="5782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</a:t>
            </a:r>
            <a:r>
              <a:rPr lang="en-CA" u="sng" dirty="0" err="1"/>
              <a:t>mandat</a:t>
            </a:r>
            <a:r>
              <a:rPr lang="en-CA" dirty="0"/>
              <a:t> </a:t>
            </a:r>
            <a:r>
              <a:rPr dirty="0"/>
              <a:t>: Mat. 28:18-20 </a:t>
            </a:r>
          </a:p>
          <a:p>
            <a:pPr algn="l" defTabSz="808990">
              <a:lnSpc>
                <a:spcPct val="90000"/>
              </a:lnSpc>
              <a:spcBef>
                <a:spcPts val="2200"/>
              </a:spcBef>
              <a:defRPr sz="5782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u="sng" dirty="0" err="1"/>
              <a:t>moyens</a:t>
            </a:r>
            <a:r>
              <a:rPr lang="en-CA" dirty="0"/>
              <a:t> </a:t>
            </a:r>
            <a:r>
              <a:rPr dirty="0"/>
              <a:t>: 2 Tim. 3:16-17</a:t>
            </a:r>
          </a:p>
        </p:txBody>
      </p:sp>
      <p:sp>
        <p:nvSpPr>
          <p:cNvPr id="142" name="The Method: Eph. 4:11-16…"/>
          <p:cNvSpPr txBox="1"/>
          <p:nvPr/>
        </p:nvSpPr>
        <p:spPr>
          <a:xfrm>
            <a:off x="12952214" y="6129081"/>
            <a:ext cx="8173542" cy="2654973"/>
          </a:xfrm>
          <a:prstGeom prst="rect">
            <a:avLst/>
          </a:prstGeom>
          <a:ln w="12700">
            <a:miter lim="400000"/>
          </a:ln>
          <a:effectLst>
            <a:outerShdw blurRad="139700" dist="61578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pPr algn="l">
              <a:lnSpc>
                <a:spcPct val="90000"/>
              </a:lnSpc>
              <a:spcBef>
                <a:spcPts val="2300"/>
              </a:spcBef>
              <a:defRPr sz="59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La </a:t>
            </a:r>
            <a:r>
              <a:rPr lang="en-CA" u="sng" dirty="0" err="1"/>
              <a:t>méthode</a:t>
            </a:r>
            <a:r>
              <a:rPr lang="en-CA" dirty="0"/>
              <a:t> </a:t>
            </a:r>
            <a:r>
              <a:rPr dirty="0"/>
              <a:t>:</a:t>
            </a:r>
            <a:r>
              <a:rPr lang="en-CA" dirty="0"/>
              <a:t> </a:t>
            </a:r>
            <a:r>
              <a:rPr lang="en-GB" sz="59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É</a:t>
            </a:r>
            <a:r>
              <a:rPr lang="en-GB" dirty="0" err="1"/>
              <a:t>ph</a:t>
            </a:r>
            <a:r>
              <a:rPr lang="en-GB" dirty="0"/>
              <a:t>. 4:11-16</a:t>
            </a:r>
          </a:p>
          <a:p>
            <a:pPr algn="l">
              <a:lnSpc>
                <a:spcPct val="90000"/>
              </a:lnSpc>
              <a:spcBef>
                <a:spcPts val="2300"/>
              </a:spcBef>
              <a:defRPr sz="59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</a:t>
            </a:r>
            <a:r>
              <a:rPr lang="en-CA" u="sng" dirty="0" err="1"/>
              <a:t>modèle</a:t>
            </a:r>
            <a:r>
              <a:rPr lang="en-CA" u="sng" dirty="0"/>
              <a:t> </a:t>
            </a:r>
            <a:r>
              <a:rPr dirty="0"/>
              <a:t>: 2 Tim. 2:1-2</a:t>
            </a:r>
          </a:p>
        </p:txBody>
      </p:sp>
      <p:sp>
        <p:nvSpPr>
          <p:cNvPr id="143" name="The Biblical Foundation for BTCP"/>
          <p:cNvSpPr txBox="1"/>
          <p:nvPr/>
        </p:nvSpPr>
        <p:spPr>
          <a:xfrm>
            <a:off x="952500" y="4516082"/>
            <a:ext cx="22479000" cy="1584425"/>
          </a:xfrm>
          <a:prstGeom prst="rect">
            <a:avLst/>
          </a:prstGeom>
          <a:ln w="12700">
            <a:miter lim="400000"/>
          </a:ln>
          <a:effectLst>
            <a:outerShdw blurRad="139700" dist="61578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>
            <a:lvl1pPr>
              <a:lnSpc>
                <a:spcPct val="90000"/>
              </a:lnSpc>
              <a:spcBef>
                <a:spcPts val="2300"/>
              </a:spcBef>
              <a:defRPr sz="94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Les </a:t>
            </a:r>
            <a:r>
              <a:rPr lang="en-CA" dirty="0" err="1"/>
              <a:t>fondements</a:t>
            </a:r>
            <a:r>
              <a:rPr lang="en-CA" dirty="0"/>
              <a:t> </a:t>
            </a:r>
            <a:r>
              <a:rPr lang="en-CA" dirty="0" err="1"/>
              <a:t>bibliques</a:t>
            </a:r>
            <a:r>
              <a:rPr lang="en-CA" dirty="0"/>
              <a:t> du CFBP</a:t>
            </a:r>
            <a:endParaRPr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7A478EE-9772-0438-88B7-C1FA55BFF691}"/>
                  </a:ext>
                </a:extLst>
              </p:cNvPr>
              <p:cNvSpPr txBox="1"/>
              <p:nvPr/>
            </p:nvSpPr>
            <p:spPr>
              <a:xfrm>
                <a:off x="10314482" y="6562352"/>
                <a:ext cx="3763274" cy="49244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none"/>
            </p:style>
            <p:txBody>
              <a:bodyPr rot="0" spcFirstLastPara="1" vertOverflow="overflow" horzOverflow="overflow" vert="horz" wrap="none" lIns="0" tIns="0" rIns="0" bIns="0" numCol="1" spcCol="38100" rtlCol="0" anchor="ctr">
                <a:spAutoFit/>
              </a:bodyPr>
              <a:lstStyle/>
              <a:p>
                <a:pPr marL="0" marR="0" indent="0" algn="ctr" defTabSz="825500" rtl="0" fontAlgn="auto" latinLnBrk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a:fld id="{825F15A7-03F4-43D7-82C5-3E23DA2F108C}" type="mathplaceholder">
                        <a:rPr kumimoji="0" lang="en-US" sz="3200" b="0" i="1" u="none" strike="noStrike" cap="none" spc="0" normalizeH="0" baseline="0" smtClean="0">
                          <a:ln>
                            <a:noFill/>
                          </a:ln>
                          <a:solidFill>
                            <a:srgbClr val="414141"/>
                          </a:solidFill>
                          <a:effectLst/>
                          <a:uFillTx/>
                          <a:latin typeface="Cambria Math" panose="02040503050406030204" pitchFamily="18" charset="0"/>
                          <a:sym typeface="Palatino"/>
                        </a:rPr>
                        <a:t>𝑇𝑦𝑝𝑒 𝑒𝑞𝑢𝑎𝑡𝑖𝑜𝑛 ℎ𝑒𝑟𝑒.</a:t>
                      </a:fld>
                    </m:oMath>
                  </m:oMathPara>
                </a14:m>
                <a:endParaRPr kumimoji="0" lang="en-US" sz="3200" b="0" i="0" u="none" strike="noStrike" cap="none" spc="0" normalizeH="0" baseline="0" dirty="0">
                  <a:ln>
                    <a:noFill/>
                  </a:ln>
                  <a:solidFill>
                    <a:srgbClr val="414141"/>
                  </a:solidFill>
                  <a:effectLst/>
                  <a:uFillTx/>
                  <a:latin typeface="Palatino"/>
                  <a:ea typeface="Palatino"/>
                  <a:cs typeface="Palatino"/>
                  <a:sym typeface="Palatino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7A478EE-9772-0438-88B7-C1FA55BFF6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4482" y="6562352"/>
                <a:ext cx="3763274" cy="492443"/>
              </a:xfrm>
              <a:prstGeom prst="rect">
                <a:avLst/>
              </a:prstGeom>
              <a:blipFill>
                <a:blip r:embed="rId4"/>
                <a:stretch>
                  <a:fillRect l="-4377" t="-10000" b="-35000"/>
                </a:stretch>
              </a:blipFill>
              <a:ln w="12700" cap="flat">
                <a:noFill/>
                <a:miter lim="400000"/>
              </a:ln>
              <a:effectLst/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The Purpose of This Workshop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L'objectif</a:t>
            </a:r>
            <a:r>
              <a:rPr lang="en-CA" dirty="0"/>
              <a:t> de </a:t>
            </a:r>
            <a:r>
              <a:rPr lang="en-CA" dirty="0" err="1"/>
              <a:t>cet</a:t>
            </a:r>
            <a:r>
              <a:rPr lang="en-CA" dirty="0"/>
              <a:t> atelier</a:t>
            </a:r>
            <a:endParaRPr dirty="0"/>
          </a:p>
        </p:txBody>
      </p:sp>
      <p:grpSp>
        <p:nvGrpSpPr>
          <p:cNvPr id="148" name="African Class 2.jpg"/>
          <p:cNvGrpSpPr/>
          <p:nvPr/>
        </p:nvGrpSpPr>
        <p:grpSpPr>
          <a:xfrm>
            <a:off x="823022" y="7189737"/>
            <a:ext cx="22733001" cy="6056580"/>
            <a:chOff x="0" y="0"/>
            <a:chExt cx="22733000" cy="6056579"/>
          </a:xfrm>
        </p:grpSpPr>
        <p:pic>
          <p:nvPicPr>
            <p:cNvPr id="147" name="African Class 2.jpg" descr="African Class 2.jpg"/>
            <p:cNvPicPr>
              <a:picLocks noChangeAspect="1"/>
            </p:cNvPicPr>
            <p:nvPr/>
          </p:nvPicPr>
          <p:blipFill>
            <a:blip r:embed="rId2"/>
            <a:srcRect l="2085" t="23519" b="39314"/>
            <a:stretch>
              <a:fillRect/>
            </a:stretch>
          </p:blipFill>
          <p:spPr>
            <a:xfrm>
              <a:off x="127000" y="88900"/>
              <a:ext cx="22479000" cy="572638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46" name="African Class 2.jpg" descr="African Class 2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-1"/>
              <a:ext cx="22733000" cy="6056581"/>
            </a:xfrm>
            <a:prstGeom prst="rect">
              <a:avLst/>
            </a:prstGeom>
            <a:effectLst/>
          </p:spPr>
        </p:pic>
      </p:grpSp>
      <p:sp>
        <p:nvSpPr>
          <p:cNvPr id="14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85499" y="-25400"/>
            <a:ext cx="342901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50" name="To emphasize the biblical model of leadership development…"/>
          <p:cNvSpPr txBox="1">
            <a:spLocks noGrp="1"/>
          </p:cNvSpPr>
          <p:nvPr>
            <p:ph type="body" sz="half" idx="1"/>
          </p:nvPr>
        </p:nvSpPr>
        <p:spPr>
          <a:xfrm>
            <a:off x="952500" y="3035300"/>
            <a:ext cx="22494920" cy="4200426"/>
          </a:xfrm>
          <a:prstGeom prst="rect">
            <a:avLst/>
          </a:prstGeom>
        </p:spPr>
        <p:txBody>
          <a:bodyPr>
            <a:noAutofit/>
          </a:bodyPr>
          <a:lstStyle/>
          <a:p>
            <a:pPr marL="652638" indent="-652638">
              <a:spcBef>
                <a:spcPts val="2100"/>
              </a:spcBef>
              <a:defRPr sz="6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4800" dirty="0" err="1"/>
              <a:t>Mettre</a:t>
            </a:r>
            <a:r>
              <a:rPr lang="en-CA" sz="4800" dirty="0"/>
              <a:t> </a:t>
            </a:r>
            <a:r>
              <a:rPr lang="en-CA" sz="4800" dirty="0" err="1"/>
              <a:t>l'accent</a:t>
            </a:r>
            <a:r>
              <a:rPr lang="en-CA" sz="4800" dirty="0"/>
              <a:t> sur le </a:t>
            </a:r>
            <a:r>
              <a:rPr lang="en-CA" sz="4800" dirty="0" err="1"/>
              <a:t>modèle</a:t>
            </a:r>
            <a:r>
              <a:rPr lang="en-CA" sz="4800" dirty="0"/>
              <a:t> </a:t>
            </a:r>
            <a:r>
              <a:rPr lang="en-CA" sz="4800" dirty="0" err="1"/>
              <a:t>biblique</a:t>
            </a:r>
            <a:r>
              <a:rPr lang="en-CA" sz="4800" dirty="0"/>
              <a:t> de </a:t>
            </a:r>
            <a:r>
              <a:rPr lang="en-CA" sz="4800" dirty="0" err="1"/>
              <a:t>développement</a:t>
            </a:r>
            <a:r>
              <a:rPr lang="en-CA" sz="4800" dirty="0"/>
              <a:t> de leadership</a:t>
            </a:r>
            <a:endParaRPr sz="4800" dirty="0"/>
          </a:p>
          <a:p>
            <a:pPr marL="652638" indent="-652638">
              <a:spcBef>
                <a:spcPts val="2100"/>
              </a:spcBef>
              <a:defRPr sz="6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4800" dirty="0" err="1"/>
              <a:t>Vous</a:t>
            </a:r>
            <a:r>
              <a:rPr lang="en-CA" sz="4800" dirty="0"/>
              <a:t> donner les </a:t>
            </a:r>
            <a:r>
              <a:rPr lang="en-CA" sz="4800" dirty="0" err="1"/>
              <a:t>moyens</a:t>
            </a:r>
            <a:r>
              <a:rPr lang="en-CA" sz="4800" dirty="0"/>
              <a:t> </a:t>
            </a:r>
            <a:r>
              <a:rPr lang="en-CA" sz="4800" dirty="0" err="1"/>
              <a:t>d'utiliser</a:t>
            </a:r>
            <a:r>
              <a:rPr lang="en-CA" sz="4800" dirty="0"/>
              <a:t> le concept et le programme </a:t>
            </a:r>
            <a:r>
              <a:rPr lang="en-CA" sz="4800" dirty="0" err="1"/>
              <a:t>d'études</a:t>
            </a:r>
            <a:r>
              <a:rPr lang="en-CA" sz="4800" dirty="0"/>
              <a:t> du CFBP</a:t>
            </a:r>
          </a:p>
          <a:p>
            <a:pPr marL="652638" indent="-652638">
              <a:spcBef>
                <a:spcPts val="2100"/>
              </a:spcBef>
              <a:defRPr sz="6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4800" dirty="0"/>
              <a:t>Pour </a:t>
            </a:r>
            <a:r>
              <a:rPr lang="en-CA" sz="4800" dirty="0" err="1"/>
              <a:t>vous</a:t>
            </a:r>
            <a:r>
              <a:rPr lang="en-CA" sz="4800" dirty="0"/>
              <a:t> encourager </a:t>
            </a:r>
            <a:r>
              <a:rPr lang="en-CA" sz="4800" dirty="0" err="1"/>
              <a:t>à</a:t>
            </a:r>
            <a:r>
              <a:rPr lang="en-CA" sz="4800" dirty="0"/>
              <a:t> multiplier</a:t>
            </a:r>
            <a:endParaRPr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1" build="p" bldLvl="5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IMG_8832.jpg" descr="IMG_8832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705867" y="3190874"/>
            <a:ext cx="6421362" cy="7813374"/>
          </a:xfrm>
          <a:prstGeom prst="rect">
            <a:avLst/>
          </a:prstGeom>
        </p:spPr>
      </p:pic>
      <p:sp>
        <p:nvSpPr>
          <p:cNvPr id="153" name="Your TTW Resour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Les </a:t>
            </a:r>
            <a:r>
              <a:rPr lang="en-CA" dirty="0" err="1"/>
              <a:t>ressources</a:t>
            </a:r>
            <a:r>
              <a:rPr lang="en-CA" dirty="0"/>
              <a:t> de </a:t>
            </a:r>
            <a:r>
              <a:rPr lang="en-CA" dirty="0" err="1"/>
              <a:t>votre</a:t>
            </a:r>
            <a:r>
              <a:rPr lang="en-CA" dirty="0"/>
              <a:t> atelier</a:t>
            </a:r>
            <a:endParaRPr dirty="0"/>
          </a:p>
        </p:txBody>
      </p:sp>
      <p:sp>
        <p:nvSpPr>
          <p:cNvPr id="15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736299" y="0"/>
            <a:ext cx="342901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</a:t>
            </a:fld>
            <a:endParaRPr/>
          </a:p>
        </p:txBody>
      </p:sp>
      <p:grpSp>
        <p:nvGrpSpPr>
          <p:cNvPr id="157" name="IMG_8836.jpg"/>
          <p:cNvGrpSpPr/>
          <p:nvPr/>
        </p:nvGrpSpPr>
        <p:grpSpPr>
          <a:xfrm>
            <a:off x="8989280" y="3190874"/>
            <a:ext cx="6421362" cy="7813374"/>
            <a:chOff x="0" y="0"/>
            <a:chExt cx="6421360" cy="7813372"/>
          </a:xfrm>
        </p:grpSpPr>
        <p:pic>
          <p:nvPicPr>
            <p:cNvPr id="156" name="IMG_8836.jpg" descr="IMG_8836.jpg"/>
            <p:cNvPicPr>
              <a:picLocks noChangeAspect="1"/>
            </p:cNvPicPr>
            <p:nvPr/>
          </p:nvPicPr>
          <p:blipFill>
            <a:blip r:embed="rId3"/>
            <a:srcRect l="15619" t="10966" r="15441" b="26298"/>
            <a:stretch>
              <a:fillRect/>
            </a:stretch>
          </p:blipFill>
          <p:spPr>
            <a:xfrm>
              <a:off x="127000" y="88900"/>
              <a:ext cx="6167361" cy="748317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55" name="IMG_8836.jpg" descr="IMG_8836.jpg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6421361" cy="7813373"/>
            </a:xfrm>
            <a:prstGeom prst="rect">
              <a:avLst/>
            </a:prstGeom>
            <a:effectLst/>
          </p:spPr>
        </p:pic>
      </p:grpSp>
      <p:grpSp>
        <p:nvGrpSpPr>
          <p:cNvPr id="160" name="IMG_8834.jpg"/>
          <p:cNvGrpSpPr/>
          <p:nvPr/>
        </p:nvGrpSpPr>
        <p:grpSpPr>
          <a:xfrm>
            <a:off x="16272693" y="3190874"/>
            <a:ext cx="6421362" cy="7813374"/>
            <a:chOff x="0" y="0"/>
            <a:chExt cx="6421360" cy="7813372"/>
          </a:xfrm>
        </p:grpSpPr>
        <p:pic>
          <p:nvPicPr>
            <p:cNvPr id="159" name="IMG_8834.jpg" descr="IMG_8834.jpg"/>
            <p:cNvPicPr>
              <a:picLocks noChangeAspect="1"/>
            </p:cNvPicPr>
            <p:nvPr/>
          </p:nvPicPr>
          <p:blipFill>
            <a:blip r:embed="rId5"/>
            <a:srcRect l="2994" t="3594" r="2994" b="10853"/>
            <a:stretch>
              <a:fillRect/>
            </a:stretch>
          </p:blipFill>
          <p:spPr>
            <a:xfrm>
              <a:off x="127000" y="88900"/>
              <a:ext cx="6167361" cy="748317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58" name="IMG_8834.jpg" descr="IMG_8834.jpg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6421361" cy="7813373"/>
            </a:xfrm>
            <a:prstGeom prst="rect">
              <a:avLst/>
            </a:prstGeom>
            <a:effectLst/>
          </p:spPr>
        </p:pic>
      </p:grpSp>
      <p:sp>
        <p:nvSpPr>
          <p:cNvPr id="161" name="Teacher Training Guidelines"/>
          <p:cNvSpPr txBox="1">
            <a:spLocks noGrp="1"/>
          </p:cNvSpPr>
          <p:nvPr>
            <p:ph type="body" sz="quarter" idx="1"/>
          </p:nvPr>
        </p:nvSpPr>
        <p:spPr>
          <a:xfrm>
            <a:off x="1758950" y="11115371"/>
            <a:ext cx="6315196" cy="2379664"/>
          </a:xfrm>
          <a:prstGeom prst="rect">
            <a:avLst/>
          </a:prstGeom>
        </p:spPr>
        <p:txBody>
          <a:bodyPr anchor="t">
            <a:normAutofit lnSpcReduction="10000"/>
          </a:bodyPr>
          <a:lstStyle>
            <a:lvl1pPr marL="0" indent="0" algn="ctr">
              <a:spcBef>
                <a:spcPts val="0"/>
              </a:spcBef>
              <a:buClrTx/>
              <a:buSzTx/>
              <a:buFontTx/>
              <a:buNone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Lignes</a:t>
            </a:r>
            <a:r>
              <a:rPr lang="en-CA" dirty="0"/>
              <a:t> directrices pour la formation des </a:t>
            </a:r>
            <a:r>
              <a:rPr lang="en-CA" dirty="0" err="1"/>
              <a:t>enseignants</a:t>
            </a:r>
            <a:endParaRPr dirty="0"/>
          </a:p>
        </p:txBody>
      </p:sp>
      <p:sp>
        <p:nvSpPr>
          <p:cNvPr id="162" name="Sample BTCP Manuals"/>
          <p:cNvSpPr txBox="1"/>
          <p:nvPr/>
        </p:nvSpPr>
        <p:spPr>
          <a:xfrm>
            <a:off x="9048750" y="11115371"/>
            <a:ext cx="6315196" cy="2379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>
            <a:lvl1pPr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Exemples</a:t>
            </a:r>
            <a:r>
              <a:rPr lang="en-CA" dirty="0"/>
              <a:t> de </a:t>
            </a:r>
            <a:r>
              <a:rPr lang="en-CA" dirty="0" err="1"/>
              <a:t>manuels</a:t>
            </a:r>
            <a:r>
              <a:rPr lang="en-CA" dirty="0"/>
              <a:t> du CFBP</a:t>
            </a:r>
            <a:endParaRPr dirty="0"/>
          </a:p>
        </p:txBody>
      </p:sp>
      <p:sp>
        <p:nvSpPr>
          <p:cNvPr id="163" name="Program Summary Manual…"/>
          <p:cNvSpPr txBox="1"/>
          <p:nvPr/>
        </p:nvSpPr>
        <p:spPr>
          <a:xfrm>
            <a:off x="16338550" y="11115371"/>
            <a:ext cx="6289648" cy="30515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pPr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Manuel de </a:t>
            </a:r>
            <a:r>
              <a:rPr lang="en-CA" dirty="0" err="1"/>
              <a:t>synthèse</a:t>
            </a:r>
            <a:r>
              <a:rPr lang="en-CA" dirty="0"/>
              <a:t> des programmes</a:t>
            </a:r>
          </a:p>
          <a:p>
            <a:pPr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3600" dirty="0"/>
              <a:t>*Pour </a:t>
            </a:r>
            <a:r>
              <a:rPr lang="en-CA" sz="3600" dirty="0" err="1"/>
              <a:t>référence</a:t>
            </a:r>
            <a:r>
              <a:rPr lang="en-CA" sz="3600" dirty="0"/>
              <a:t> </a:t>
            </a:r>
            <a:r>
              <a:rPr lang="en-CA" sz="3600" dirty="0" err="1"/>
              <a:t>ultérieure</a:t>
            </a:r>
            <a:endParaRPr sz="3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fill="hold" grpId="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" grpId="2" animBg="1" advAuto="0"/>
      <p:bldP spid="157" grpId="4" animBg="1" advAuto="0"/>
      <p:bldP spid="160" grpId="6" animBg="1" advAuto="0"/>
      <p:bldP spid="161" grpId="1" animBg="1" advAuto="0"/>
      <p:bldP spid="162" grpId="3" animBg="1" advAuto="0"/>
      <p:bldP spid="163" grpId="5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DSCN3628_1.jpg" descr="DSCN3628_1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32576" b="11640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16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710899" y="0"/>
            <a:ext cx="342901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rPr/>
              <a:t>4</a:t>
            </a:fld>
            <a:endParaRPr/>
          </a:p>
        </p:txBody>
      </p:sp>
      <p:sp>
        <p:nvSpPr>
          <p:cNvPr id="167" name="Personal Introductions"/>
          <p:cNvSpPr txBox="1"/>
          <p:nvPr/>
        </p:nvSpPr>
        <p:spPr>
          <a:xfrm>
            <a:off x="2700951" y="5063209"/>
            <a:ext cx="19236098" cy="19184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Présentations</a:t>
            </a:r>
            <a:r>
              <a:rPr lang="en-CA" dirty="0"/>
              <a:t> </a:t>
            </a:r>
            <a:r>
              <a:rPr lang="en-CA" dirty="0" err="1"/>
              <a:t>personnelles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1 minute countdown.mp4" descr="1 minute countdown.mp4"/>
          <p:cNvPicPr>
            <a:picLocks noGrp="1"/>
          </p:cNvPicPr>
          <p:nvPr>
            <p:ph type="pic" idx="2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15579" y="4595970"/>
            <a:ext cx="12815921" cy="7208956"/>
          </a:xfrm>
          <a:prstGeom prst="rect">
            <a:avLst/>
          </a:prstGeom>
        </p:spPr>
      </p:pic>
      <p:sp>
        <p:nvSpPr>
          <p:cNvPr id="170" name="1-Minute Personal Introdu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Présentations</a:t>
            </a:r>
            <a:r>
              <a:rPr lang="en-CA" dirty="0"/>
              <a:t> </a:t>
            </a:r>
            <a:r>
              <a:rPr lang="en-CA" dirty="0" err="1"/>
              <a:t>personnelles</a:t>
            </a:r>
            <a:r>
              <a:rPr lang="en-CA" dirty="0"/>
              <a:t> </a:t>
            </a:r>
            <a:r>
              <a:rPr lang="en-CA" dirty="0" err="1"/>
              <a:t>d'une</a:t>
            </a:r>
            <a:r>
              <a:rPr lang="en-CA" dirty="0"/>
              <a:t> minute</a:t>
            </a:r>
            <a:endParaRPr dirty="0"/>
          </a:p>
        </p:txBody>
      </p:sp>
      <p:sp>
        <p:nvSpPr>
          <p:cNvPr id="171" name="Who are you?…"/>
          <p:cNvSpPr txBox="1">
            <a:spLocks noGrp="1"/>
          </p:cNvSpPr>
          <p:nvPr>
            <p:ph type="body" sz="half" idx="1"/>
          </p:nvPr>
        </p:nvSpPr>
        <p:spPr>
          <a:xfrm>
            <a:off x="952500" y="3797300"/>
            <a:ext cx="9223177" cy="8928100"/>
          </a:xfrm>
          <a:prstGeom prst="rect">
            <a:avLst/>
          </a:prstGeom>
        </p:spPr>
        <p:txBody>
          <a:bodyPr/>
          <a:lstStyle/>
          <a:p>
            <a:pPr marL="652638" indent="-652638">
              <a:spcBef>
                <a:spcPts val="3400"/>
              </a:spcBef>
              <a:buSzPct val="60000"/>
              <a:defRPr sz="6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Qui </a:t>
            </a:r>
            <a:r>
              <a:rPr lang="en-CA" dirty="0" err="1"/>
              <a:t>êtes-vous</a:t>
            </a:r>
            <a:r>
              <a:rPr lang="en-CA" dirty="0"/>
              <a:t> ?</a:t>
            </a:r>
          </a:p>
          <a:p>
            <a:pPr marL="652638" indent="-652638">
              <a:spcBef>
                <a:spcPts val="3400"/>
              </a:spcBef>
              <a:buSzPct val="60000"/>
              <a:defRPr sz="6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Où</a:t>
            </a:r>
            <a:r>
              <a:rPr lang="en-CA" dirty="0"/>
              <a:t> </a:t>
            </a:r>
            <a:r>
              <a:rPr lang="en-CA" dirty="0" err="1"/>
              <a:t>servez-vous</a:t>
            </a:r>
            <a:r>
              <a:rPr lang="en-CA" dirty="0"/>
              <a:t> ?</a:t>
            </a:r>
          </a:p>
          <a:p>
            <a:pPr marL="652638" indent="-652638">
              <a:spcBef>
                <a:spcPts val="3400"/>
              </a:spcBef>
              <a:buSzPct val="60000"/>
              <a:defRPr sz="6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Qu'espérez-vous</a:t>
            </a:r>
            <a:r>
              <a:rPr lang="en-CA" dirty="0"/>
              <a:t> </a:t>
            </a:r>
            <a:r>
              <a:rPr lang="en-CA" dirty="0" err="1"/>
              <a:t>retirer</a:t>
            </a:r>
            <a:r>
              <a:rPr lang="en-CA" dirty="0"/>
              <a:t> de </a:t>
            </a:r>
            <a:r>
              <a:rPr lang="en-CA" dirty="0" err="1"/>
              <a:t>cet</a:t>
            </a:r>
            <a:r>
              <a:rPr lang="en-CA" dirty="0"/>
              <a:t> atelier ?</a:t>
            </a:r>
            <a:endParaRPr dirty="0"/>
          </a:p>
        </p:txBody>
      </p:sp>
      <p:sp>
        <p:nvSpPr>
          <p:cNvPr id="17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736299" y="0"/>
            <a:ext cx="342901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61833" fill="hold"/>
                                        <p:tgtEl>
                                          <p:spTgt spid="1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22" fill="hold" display="0">
                  <p:stCondLst>
                    <p:cond delay="indefinite"/>
                  </p:stCondLst>
                </p:cTn>
                <p:tgtEl>
                  <p:spTgt spid="169"/>
                </p:tgtEl>
              </p:cMediaNode>
            </p:video>
            <p:seq concurrent="1" prevAc="none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1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</p:childTnLst>
        </p:cTn>
      </p:par>
    </p:tnLst>
    <p:bldLst>
      <p:bldP spid="171" grpId="1" build="p" bldLvl="5" animBg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" name="GARDNER-R3-E032.jpg" descr="GARDNER-R3-E032.jpg"/>
          <p:cNvPicPr>
            <a:picLocks noGrp="1"/>
          </p:cNvPicPr>
          <p:nvPr>
            <p:ph type="pic" idx="21"/>
          </p:nvPr>
        </p:nvPicPr>
        <p:blipFill>
          <a:blip r:embed="rId3"/>
          <a:stretch>
            <a:fillRect/>
          </a:stretch>
        </p:blipFill>
        <p:spPr>
          <a:xfrm>
            <a:off x="15066267" y="3647498"/>
            <a:ext cx="8492234" cy="9258301"/>
          </a:xfrm>
          <a:prstGeom prst="rect">
            <a:avLst/>
          </a:prstGeom>
        </p:spPr>
      </p:pic>
      <p:sp>
        <p:nvSpPr>
          <p:cNvPr id="175" name="A Brief History of BTCP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Une </a:t>
            </a:r>
            <a:r>
              <a:rPr lang="en-CA" dirty="0" err="1"/>
              <a:t>brève</a:t>
            </a:r>
            <a:r>
              <a:rPr lang="en-CA" dirty="0"/>
              <a:t> </a:t>
            </a:r>
            <a:r>
              <a:rPr lang="en-CA" dirty="0" err="1"/>
              <a:t>histoire</a:t>
            </a:r>
            <a:r>
              <a:rPr lang="en-CA" dirty="0"/>
              <a:t> du CFBP</a:t>
            </a:r>
            <a:endParaRPr dirty="0"/>
          </a:p>
        </p:txBody>
      </p:sp>
      <p:sp>
        <p:nvSpPr>
          <p:cNvPr id="176" name="In 1988 Dennis Mock taught a pastors conference in Mombasa, Kenya…"/>
          <p:cNvSpPr txBox="1">
            <a:spLocks noGrp="1"/>
          </p:cNvSpPr>
          <p:nvPr>
            <p:ph type="body" sz="half" idx="1"/>
          </p:nvPr>
        </p:nvSpPr>
        <p:spPr>
          <a:xfrm>
            <a:off x="952500" y="3797300"/>
            <a:ext cx="13784858" cy="89281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626533" indent="-626533" defTabSz="792479">
              <a:spcBef>
                <a:spcPts val="3200"/>
              </a:spcBef>
              <a:buSzPct val="60000"/>
              <a:defRPr sz="4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En 1988, Dennis Mock a </a:t>
            </a:r>
            <a:r>
              <a:rPr lang="en-CA" dirty="0" err="1"/>
              <a:t>animé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conférence</a:t>
            </a:r>
            <a:r>
              <a:rPr lang="en-CA" dirty="0"/>
              <a:t> de </a:t>
            </a:r>
            <a:r>
              <a:rPr lang="en-CA" dirty="0" err="1"/>
              <a:t>pasteurs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Mombasa, au Kenya.</a:t>
            </a:r>
          </a:p>
          <a:p>
            <a:pPr marL="626533" indent="-626533" defTabSz="792479">
              <a:spcBef>
                <a:spcPts val="3200"/>
              </a:spcBef>
              <a:buSzPct val="60000"/>
              <a:defRPr sz="4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participants </a:t>
            </a:r>
            <a:r>
              <a:rPr lang="en-CA" dirty="0" err="1"/>
              <a:t>étaient</a:t>
            </a:r>
            <a:r>
              <a:rPr lang="en-CA" dirty="0"/>
              <a:t> </a:t>
            </a:r>
            <a:r>
              <a:rPr lang="en-CA" dirty="0" err="1"/>
              <a:t>désireux</a:t>
            </a:r>
            <a:r>
              <a:rPr lang="en-CA" dirty="0"/>
              <a:t> </a:t>
            </a:r>
            <a:r>
              <a:rPr lang="en-CA" dirty="0" err="1"/>
              <a:t>d'apprendre</a:t>
            </a:r>
            <a:r>
              <a:rPr lang="en-CA" dirty="0"/>
              <a:t> </a:t>
            </a:r>
            <a:r>
              <a:rPr lang="en-CA" dirty="0" err="1"/>
              <a:t>mais</a:t>
            </a:r>
            <a:r>
              <a:rPr lang="en-CA" dirty="0"/>
              <a:t> </a:t>
            </a:r>
            <a:r>
              <a:rPr lang="en-CA" dirty="0" err="1"/>
              <a:t>n’avaient</a:t>
            </a:r>
            <a:r>
              <a:rPr lang="en-CA" dirty="0"/>
              <a:t> jamais </a:t>
            </a:r>
            <a:r>
              <a:rPr lang="en-CA" dirty="0" err="1"/>
              <a:t>eu</a:t>
            </a:r>
            <a:r>
              <a:rPr lang="en-CA" dirty="0"/>
              <a:t> </a:t>
            </a:r>
            <a:r>
              <a:rPr lang="en-CA" dirty="0" err="1"/>
              <a:t>l'occasion</a:t>
            </a:r>
            <a:r>
              <a:rPr lang="en-CA" dirty="0"/>
              <a:t> </a:t>
            </a:r>
            <a:r>
              <a:rPr lang="en-CA" dirty="0" err="1"/>
              <a:t>d'acquérir</a:t>
            </a:r>
            <a:r>
              <a:rPr lang="en-CA" dirty="0"/>
              <a:t> ne </a:t>
            </a:r>
            <a:r>
              <a:rPr lang="en-CA" dirty="0" err="1"/>
              <a:t>serait-ce</a:t>
            </a:r>
            <a:r>
              <a:rPr lang="en-CA" dirty="0"/>
              <a:t> </a:t>
            </a:r>
            <a:r>
              <a:rPr lang="en-CA" dirty="0" err="1"/>
              <a:t>qu'une</a:t>
            </a:r>
            <a:r>
              <a:rPr lang="en-CA" dirty="0"/>
              <a:t> formation </a:t>
            </a:r>
            <a:r>
              <a:rPr lang="en-CA" dirty="0" err="1"/>
              <a:t>théologique</a:t>
            </a:r>
            <a:r>
              <a:rPr lang="en-CA" dirty="0"/>
              <a:t> de base</a:t>
            </a:r>
          </a:p>
          <a:p>
            <a:pPr marL="626533" indent="-626533" defTabSz="792479">
              <a:spcBef>
                <a:spcPts val="3200"/>
              </a:spcBef>
              <a:buSzPct val="60000"/>
              <a:defRPr sz="4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Dennis a </a:t>
            </a:r>
            <a:r>
              <a:rPr lang="en-CA" dirty="0" err="1"/>
              <a:t>répondu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ce</a:t>
            </a:r>
            <a:r>
              <a:rPr lang="en-CA" dirty="0"/>
              <a:t> </a:t>
            </a:r>
            <a:r>
              <a:rPr lang="en-CA" dirty="0" err="1"/>
              <a:t>besoin</a:t>
            </a:r>
            <a:r>
              <a:rPr lang="en-CA" dirty="0"/>
              <a:t> en </a:t>
            </a:r>
            <a:r>
              <a:rPr lang="en-CA" dirty="0" err="1"/>
              <a:t>rédigeant</a:t>
            </a:r>
            <a:r>
              <a:rPr lang="en-CA" dirty="0"/>
              <a:t> un programme </a:t>
            </a:r>
            <a:r>
              <a:rPr lang="en-CA" dirty="0" err="1"/>
              <a:t>complet</a:t>
            </a:r>
            <a:r>
              <a:rPr lang="en-CA" dirty="0"/>
              <a:t> de 10 </a:t>
            </a:r>
            <a:r>
              <a:rPr lang="en-CA" dirty="0" err="1"/>
              <a:t>cours</a:t>
            </a:r>
            <a:endParaRPr lang="en-CA" dirty="0"/>
          </a:p>
          <a:p>
            <a:pPr marL="626533" indent="-626533" defTabSz="792479">
              <a:spcBef>
                <a:spcPts val="3200"/>
              </a:spcBef>
              <a:buSzPct val="60000"/>
              <a:defRPr sz="4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Depuis</a:t>
            </a:r>
            <a:r>
              <a:rPr lang="en-CA" dirty="0"/>
              <a:t> que la première promotion du CFBP a </a:t>
            </a:r>
            <a:r>
              <a:rPr lang="en-CA" dirty="0" err="1"/>
              <a:t>été</a:t>
            </a:r>
            <a:r>
              <a:rPr lang="en-CA" dirty="0"/>
              <a:t> </a:t>
            </a:r>
            <a:r>
              <a:rPr lang="en-CA" dirty="0" err="1"/>
              <a:t>diplômée</a:t>
            </a:r>
            <a:r>
              <a:rPr lang="en-CA" dirty="0"/>
              <a:t> en 1990, le Seigneur a </a:t>
            </a:r>
            <a:r>
              <a:rPr lang="en-CA" dirty="0" err="1"/>
              <a:t>étendu</a:t>
            </a:r>
            <a:r>
              <a:rPr lang="en-CA" dirty="0"/>
              <a:t> le </a:t>
            </a:r>
            <a:r>
              <a:rPr lang="en-CA" dirty="0" err="1"/>
              <a:t>ministère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plus de 100 pays</a:t>
            </a:r>
          </a:p>
          <a:p>
            <a:pPr marL="626533" indent="-626533" defTabSz="792479">
              <a:spcBef>
                <a:spcPts val="3200"/>
              </a:spcBef>
              <a:buSzPct val="60000"/>
              <a:defRPr sz="4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Plus de 160 000 </a:t>
            </a:r>
            <a:r>
              <a:rPr lang="en-CA" dirty="0" err="1"/>
              <a:t>pasteurs</a:t>
            </a:r>
            <a:r>
              <a:rPr lang="en-CA" dirty="0"/>
              <a:t> et </a:t>
            </a:r>
            <a:r>
              <a:rPr lang="en-CA" dirty="0" err="1"/>
              <a:t>responsables</a:t>
            </a:r>
            <a:r>
              <a:rPr lang="en-CA" dirty="0"/>
              <a:t> </a:t>
            </a:r>
            <a:r>
              <a:rPr lang="en-CA" dirty="0" err="1"/>
              <a:t>d'église</a:t>
            </a:r>
            <a:r>
              <a:rPr lang="en-CA" dirty="0"/>
              <a:t> </a:t>
            </a:r>
            <a:r>
              <a:rPr lang="en-CA" dirty="0" err="1"/>
              <a:t>ont</a:t>
            </a:r>
            <a:r>
              <a:rPr lang="en-CA" dirty="0"/>
              <a:t> </a:t>
            </a:r>
            <a:r>
              <a:rPr lang="en-CA" dirty="0" err="1"/>
              <a:t>bénéficié</a:t>
            </a:r>
            <a:r>
              <a:rPr lang="en-CA" dirty="0"/>
              <a:t> de la formation du CFBP</a:t>
            </a:r>
            <a:endParaRPr dirty="0"/>
          </a:p>
        </p:txBody>
      </p:sp>
      <p:sp>
        <p:nvSpPr>
          <p:cNvPr id="17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736299" y="0"/>
            <a:ext cx="342901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1" build="p" bldLvl="5" animBg="1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photo-1436377793074-e85196f02c35-small.jpg" descr="photo-1436377793074-e85196f02c35-small.jpg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8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710899" y="0"/>
            <a:ext cx="342901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</a:t>
            </a:fld>
            <a:endParaRPr/>
          </a:p>
        </p:txBody>
      </p:sp>
      <p:sp>
        <p:nvSpPr>
          <p:cNvPr id="181" name="There is a Growing, Global Need for Trained Pastors"/>
          <p:cNvSpPr txBox="1"/>
          <p:nvPr/>
        </p:nvSpPr>
        <p:spPr>
          <a:xfrm>
            <a:off x="3604285" y="7891357"/>
            <a:ext cx="17429430" cy="36112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14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>
              <a:defRPr sz="9900"/>
            </a:pPr>
            <a:r>
              <a:rPr lang="en-CA" sz="11400" dirty="0"/>
              <a:t>Le </a:t>
            </a:r>
            <a:r>
              <a:rPr lang="en-CA" sz="11400" dirty="0" err="1"/>
              <a:t>besoin</a:t>
            </a:r>
            <a:r>
              <a:rPr lang="en-CA" sz="11400" dirty="0"/>
              <a:t> de </a:t>
            </a:r>
            <a:r>
              <a:rPr lang="en-CA" sz="11400" dirty="0" err="1"/>
              <a:t>pasteurs</a:t>
            </a:r>
            <a:r>
              <a:rPr lang="en-CA" sz="11400" dirty="0"/>
              <a:t> </a:t>
            </a:r>
            <a:r>
              <a:rPr lang="en-CA" sz="11400" dirty="0" err="1"/>
              <a:t>formés</a:t>
            </a:r>
            <a:r>
              <a:rPr lang="en-CA" sz="11400" dirty="0"/>
              <a:t> </a:t>
            </a:r>
            <a:r>
              <a:rPr lang="en-CA" sz="11400" dirty="0" err="1"/>
              <a:t>s'accroît</a:t>
            </a:r>
            <a:r>
              <a:rPr lang="en-CA" sz="11400" dirty="0"/>
              <a:t> dans le monde </a:t>
            </a:r>
            <a:r>
              <a:rPr lang="en-CA" sz="11400" dirty="0" err="1"/>
              <a:t>entier</a:t>
            </a:r>
            <a:endParaRPr sz="11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he World Intensely Needs Trained Pas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Le monde a un </a:t>
            </a:r>
            <a:r>
              <a:rPr lang="en-CA" sz="8000" dirty="0" err="1"/>
              <a:t>besoin</a:t>
            </a:r>
            <a:r>
              <a:rPr lang="en-CA" sz="8000" dirty="0"/>
              <a:t> urgent de </a:t>
            </a:r>
            <a:r>
              <a:rPr lang="en-CA" sz="8000" dirty="0" err="1"/>
              <a:t>pasteurs</a:t>
            </a:r>
            <a:r>
              <a:rPr lang="en-CA" sz="8000" dirty="0"/>
              <a:t> </a:t>
            </a:r>
            <a:r>
              <a:rPr lang="en-CA" sz="8000" dirty="0" err="1"/>
              <a:t>formés</a:t>
            </a:r>
            <a:endParaRPr sz="8000" dirty="0"/>
          </a:p>
        </p:txBody>
      </p:sp>
      <p:sp>
        <p:nvSpPr>
          <p:cNvPr id="184" name="Whose responsibility is it to raise up workers?…"/>
          <p:cNvSpPr txBox="1">
            <a:spLocks noGrp="1"/>
          </p:cNvSpPr>
          <p:nvPr>
            <p:ph type="body" idx="1"/>
          </p:nvPr>
        </p:nvSpPr>
        <p:spPr>
          <a:xfrm>
            <a:off x="1089842" y="3414183"/>
            <a:ext cx="22220238" cy="8572501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0" indent="0" algn="ctr">
              <a:lnSpc>
                <a:spcPct val="70000"/>
              </a:lnSpc>
              <a:buClrTx/>
              <a:buSzTx/>
              <a:buFontTx/>
              <a:buNone/>
              <a:defRPr sz="8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7200" dirty="0" err="1"/>
              <a:t>À</a:t>
            </a:r>
            <a:r>
              <a:rPr lang="en-CA" sz="7200" dirty="0"/>
              <a:t> qui </a:t>
            </a:r>
            <a:r>
              <a:rPr lang="en-CA" sz="7200" dirty="0" err="1"/>
              <a:t>incombe</a:t>
            </a:r>
            <a:r>
              <a:rPr lang="en-CA" sz="7200" dirty="0"/>
              <a:t> la </a:t>
            </a:r>
            <a:r>
              <a:rPr lang="en-CA" sz="7200" dirty="0" err="1"/>
              <a:t>responsabilité</a:t>
            </a:r>
            <a:r>
              <a:rPr lang="en-CA" sz="7200" dirty="0"/>
              <a:t> </a:t>
            </a:r>
            <a:r>
              <a:rPr lang="en-CA" sz="7200" dirty="0" err="1">
                <a:solidFill>
                  <a:srgbClr val="FF0000"/>
                </a:solidFill>
              </a:rPr>
              <a:t>d'élever</a:t>
            </a:r>
            <a:r>
              <a:rPr lang="en-CA" sz="7200" dirty="0"/>
              <a:t> les </a:t>
            </a:r>
            <a:r>
              <a:rPr lang="en-CA" sz="7200" dirty="0" err="1"/>
              <a:t>travailleurs</a:t>
            </a:r>
            <a:r>
              <a:rPr lang="en-CA" sz="7200" dirty="0"/>
              <a:t> ? </a:t>
            </a:r>
          </a:p>
          <a:p>
            <a:pPr marL="0" indent="0" algn="ctr">
              <a:lnSpc>
                <a:spcPct val="70000"/>
              </a:lnSpc>
              <a:buClrTx/>
              <a:buSzTx/>
              <a:buFontTx/>
              <a:buNone/>
              <a:defRPr sz="8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sz="7200" dirty="0"/>
              <a:t>(Lu</a:t>
            </a:r>
            <a:r>
              <a:rPr lang="en-CA" sz="7200" dirty="0"/>
              <a:t>c</a:t>
            </a:r>
            <a:r>
              <a:rPr sz="7200" dirty="0"/>
              <a:t> 10:1-2)</a:t>
            </a:r>
          </a:p>
        </p:txBody>
      </p:sp>
      <p:sp>
        <p:nvSpPr>
          <p:cNvPr id="18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85499" y="-25400"/>
            <a:ext cx="342901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</a:t>
            </a:fld>
            <a:endParaRPr/>
          </a:p>
        </p:txBody>
      </p:sp>
      <p:grpSp>
        <p:nvGrpSpPr>
          <p:cNvPr id="188" name="20150105_125053.jpg"/>
          <p:cNvGrpSpPr/>
          <p:nvPr/>
        </p:nvGrpSpPr>
        <p:grpSpPr>
          <a:xfrm>
            <a:off x="833460" y="6254568"/>
            <a:ext cx="22733001" cy="6957883"/>
            <a:chOff x="0" y="0"/>
            <a:chExt cx="22733000" cy="6957882"/>
          </a:xfrm>
        </p:grpSpPr>
        <p:pic>
          <p:nvPicPr>
            <p:cNvPr id="187" name="20150105_125053.jpg" descr="20150105_125053.jpg"/>
            <p:cNvPicPr>
              <a:picLocks noChangeAspect="1"/>
            </p:cNvPicPr>
            <p:nvPr/>
          </p:nvPicPr>
          <p:blipFill>
            <a:blip r:embed="rId2"/>
            <a:srcRect t="1070" b="28183"/>
            <a:stretch>
              <a:fillRect/>
            </a:stretch>
          </p:blipFill>
          <p:spPr>
            <a:xfrm>
              <a:off x="127000" y="88900"/>
              <a:ext cx="22479000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86" name="20150105_125053.jpg" descr="20150105_125053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The World Intensely Needs Trained Pas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Le monde a un </a:t>
            </a:r>
            <a:r>
              <a:rPr lang="en-CA" sz="8000" dirty="0" err="1"/>
              <a:t>besoin</a:t>
            </a:r>
            <a:r>
              <a:rPr lang="en-CA" sz="8000" dirty="0"/>
              <a:t> urgent de </a:t>
            </a:r>
            <a:r>
              <a:rPr lang="en-CA" sz="8000" dirty="0" err="1"/>
              <a:t>pasteurs</a:t>
            </a:r>
            <a:r>
              <a:rPr lang="en-CA" sz="8000" dirty="0"/>
              <a:t> </a:t>
            </a:r>
            <a:r>
              <a:rPr lang="en-CA" sz="8000" dirty="0" err="1"/>
              <a:t>formés</a:t>
            </a:r>
            <a:endParaRPr sz="8000" dirty="0"/>
          </a:p>
        </p:txBody>
      </p:sp>
      <p:sp>
        <p:nvSpPr>
          <p:cNvPr id="191" name="Whose responsibility is it to train the workers?…"/>
          <p:cNvSpPr txBox="1">
            <a:spLocks noGrp="1"/>
          </p:cNvSpPr>
          <p:nvPr>
            <p:ph type="body" idx="1"/>
          </p:nvPr>
        </p:nvSpPr>
        <p:spPr>
          <a:xfrm>
            <a:off x="910189" y="3414183"/>
            <a:ext cx="22579543" cy="8572501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0" indent="0" algn="ctr">
              <a:lnSpc>
                <a:spcPct val="70000"/>
              </a:lnSpc>
              <a:buClrTx/>
              <a:buSzTx/>
              <a:buFontTx/>
              <a:buNone/>
              <a:defRPr sz="8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7200" dirty="0" err="1"/>
              <a:t>À</a:t>
            </a:r>
            <a:r>
              <a:rPr lang="en-CA" sz="7200" dirty="0"/>
              <a:t> qui </a:t>
            </a:r>
            <a:r>
              <a:rPr lang="en-CA" sz="7200" dirty="0" err="1"/>
              <a:t>incombe</a:t>
            </a:r>
            <a:r>
              <a:rPr lang="en-CA" sz="7200" dirty="0"/>
              <a:t> la </a:t>
            </a:r>
            <a:r>
              <a:rPr lang="en-CA" sz="7200" dirty="0" err="1"/>
              <a:t>responsabilité</a:t>
            </a:r>
            <a:r>
              <a:rPr lang="en-CA" sz="7200" dirty="0"/>
              <a:t> de </a:t>
            </a:r>
            <a:r>
              <a:rPr lang="en-CA" sz="7200" dirty="0">
                <a:solidFill>
                  <a:srgbClr val="FF0000"/>
                </a:solidFill>
              </a:rPr>
              <a:t>former</a:t>
            </a:r>
            <a:r>
              <a:rPr lang="en-CA" sz="7200" dirty="0"/>
              <a:t> les </a:t>
            </a:r>
            <a:r>
              <a:rPr lang="en-CA" sz="7200" dirty="0" err="1"/>
              <a:t>travailleurs</a:t>
            </a:r>
            <a:r>
              <a:rPr lang="en-CA" sz="7200" dirty="0"/>
              <a:t> ?</a:t>
            </a:r>
          </a:p>
          <a:p>
            <a:pPr marL="0" indent="0" algn="ctr">
              <a:lnSpc>
                <a:spcPct val="70000"/>
              </a:lnSpc>
              <a:buClrTx/>
              <a:buSzTx/>
              <a:buFontTx/>
              <a:buNone/>
              <a:defRPr sz="8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sz="7200" dirty="0"/>
              <a:t>(2 </a:t>
            </a:r>
            <a:r>
              <a:rPr sz="7200" dirty="0" err="1"/>
              <a:t>Timoth</a:t>
            </a:r>
            <a:r>
              <a:rPr lang="fr-FR" sz="7200" dirty="0" err="1"/>
              <a:t>ée</a:t>
            </a:r>
            <a:r>
              <a:rPr sz="7200" dirty="0"/>
              <a:t> 2:1-2)</a:t>
            </a:r>
          </a:p>
        </p:txBody>
      </p:sp>
      <p:sp>
        <p:nvSpPr>
          <p:cNvPr id="19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85499" y="-25400"/>
            <a:ext cx="342901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9</a:t>
            </a:fld>
            <a:endParaRPr/>
          </a:p>
        </p:txBody>
      </p:sp>
      <p:grpSp>
        <p:nvGrpSpPr>
          <p:cNvPr id="195" name="20150105_125053.jpg"/>
          <p:cNvGrpSpPr/>
          <p:nvPr/>
        </p:nvGrpSpPr>
        <p:grpSpPr>
          <a:xfrm>
            <a:off x="833460" y="6254568"/>
            <a:ext cx="22733001" cy="6957883"/>
            <a:chOff x="0" y="0"/>
            <a:chExt cx="22733000" cy="6957882"/>
          </a:xfrm>
        </p:grpSpPr>
        <p:pic>
          <p:nvPicPr>
            <p:cNvPr id="194" name="20150105_125053.jpg" descr="20150105_125053.jpg"/>
            <p:cNvPicPr>
              <a:picLocks noChangeAspect="1"/>
            </p:cNvPicPr>
            <p:nvPr/>
          </p:nvPicPr>
          <p:blipFill>
            <a:blip r:embed="rId2"/>
            <a:srcRect t="1070" b="28183"/>
            <a:stretch>
              <a:fillRect/>
            </a:stretch>
          </p:blipFill>
          <p:spPr>
            <a:xfrm>
              <a:off x="127000" y="88900"/>
              <a:ext cx="22479000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93" name="20150105_125053.jpg" descr="20150105_125053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he World Intensely Needs Trained Pas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Le monde a un </a:t>
            </a:r>
            <a:r>
              <a:rPr lang="en-CA" sz="8000" dirty="0" err="1"/>
              <a:t>besoin</a:t>
            </a:r>
            <a:r>
              <a:rPr lang="en-CA" sz="8000" dirty="0"/>
              <a:t> urgent de </a:t>
            </a:r>
            <a:r>
              <a:rPr lang="en-CA" sz="8000" dirty="0" err="1"/>
              <a:t>pasteurs</a:t>
            </a:r>
            <a:r>
              <a:rPr lang="en-CA" sz="8000" dirty="0"/>
              <a:t> </a:t>
            </a:r>
            <a:r>
              <a:rPr lang="en-CA" sz="8000" dirty="0" err="1"/>
              <a:t>formés</a:t>
            </a:r>
            <a:endParaRPr sz="8000" dirty="0"/>
          </a:p>
        </p:txBody>
      </p:sp>
      <p:sp>
        <p:nvSpPr>
          <p:cNvPr id="198" name="There are over 3,000,000 untrained pastors in the world."/>
          <p:cNvSpPr txBox="1">
            <a:spLocks noGrp="1"/>
          </p:cNvSpPr>
          <p:nvPr>
            <p:ph type="body" sz="quarter" idx="1"/>
          </p:nvPr>
        </p:nvSpPr>
        <p:spPr>
          <a:xfrm>
            <a:off x="4662080" y="3414183"/>
            <a:ext cx="15075760" cy="279340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lnSpc>
                <a:spcPct val="90000"/>
              </a:lnSpc>
              <a:buClrTx/>
              <a:buSzTx/>
              <a:buFontTx/>
              <a:buNone/>
              <a:defRPr sz="88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7200" dirty="0"/>
              <a:t>Il y a plus de 3 000 000 de </a:t>
            </a:r>
            <a:r>
              <a:rPr lang="en-CA" sz="7200" dirty="0" err="1"/>
              <a:t>pasteurs</a:t>
            </a:r>
            <a:r>
              <a:rPr lang="en-CA" sz="7200" dirty="0"/>
              <a:t> non </a:t>
            </a:r>
            <a:r>
              <a:rPr lang="en-CA" sz="7200" dirty="0" err="1"/>
              <a:t>formés</a:t>
            </a:r>
            <a:r>
              <a:rPr lang="en-CA" sz="7200" dirty="0"/>
              <a:t> dans le monde.</a:t>
            </a:r>
            <a:endParaRPr sz="7200" dirty="0"/>
          </a:p>
        </p:txBody>
      </p:sp>
      <p:sp>
        <p:nvSpPr>
          <p:cNvPr id="19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10</a:t>
            </a:fld>
            <a:endParaRPr/>
          </a:p>
        </p:txBody>
      </p:sp>
      <p:grpSp>
        <p:nvGrpSpPr>
          <p:cNvPr id="202" name="20150105_125053.jpg"/>
          <p:cNvGrpSpPr/>
          <p:nvPr/>
        </p:nvGrpSpPr>
        <p:grpSpPr>
          <a:xfrm>
            <a:off x="833460" y="6254568"/>
            <a:ext cx="22733001" cy="6957883"/>
            <a:chOff x="0" y="0"/>
            <a:chExt cx="22733000" cy="6957882"/>
          </a:xfrm>
        </p:grpSpPr>
        <p:pic>
          <p:nvPicPr>
            <p:cNvPr id="201" name="20150105_125053.jpg" descr="20150105_125053.jpg"/>
            <p:cNvPicPr>
              <a:picLocks noChangeAspect="1"/>
            </p:cNvPicPr>
            <p:nvPr/>
          </p:nvPicPr>
          <p:blipFill>
            <a:blip r:embed="rId2"/>
            <a:srcRect t="1070" b="28183"/>
            <a:stretch>
              <a:fillRect/>
            </a:stretch>
          </p:blipFill>
          <p:spPr>
            <a:xfrm>
              <a:off x="127000" y="88900"/>
              <a:ext cx="22479000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00" name="20150105_125053.jpg" descr="20150105_125053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  <p:sp>
        <p:nvSpPr>
          <p:cNvPr id="203" name="David A. Livermore “Serving With Eyes Wide Open”"/>
          <p:cNvSpPr txBox="1"/>
          <p:nvPr/>
        </p:nvSpPr>
        <p:spPr>
          <a:xfrm>
            <a:off x="3814233" y="13051367"/>
            <a:ext cx="16755534" cy="7424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>
            <a:lvl1pPr>
              <a:lnSpc>
                <a:spcPct val="90000"/>
              </a:lnSpc>
              <a:spcBef>
                <a:spcPts val="3400"/>
              </a:spcBef>
              <a:defRPr sz="2700"/>
            </a:lvl1pPr>
          </a:lstStyle>
          <a:p>
            <a:r>
              <a:t>David A. Livermore “Serving With Eyes Wide Open”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The World Intensely Needs Trained Pas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Le monde a un </a:t>
            </a:r>
            <a:r>
              <a:rPr lang="en-CA" sz="8000" dirty="0" err="1"/>
              <a:t>besoin</a:t>
            </a:r>
            <a:r>
              <a:rPr lang="en-CA" sz="8000" dirty="0"/>
              <a:t> urgent de </a:t>
            </a:r>
            <a:r>
              <a:rPr lang="en-CA" sz="8000" dirty="0" err="1"/>
              <a:t>pasteurs</a:t>
            </a:r>
            <a:r>
              <a:rPr lang="en-CA" sz="8000" dirty="0"/>
              <a:t> </a:t>
            </a:r>
            <a:r>
              <a:rPr lang="en-CA" sz="8000" dirty="0" err="1"/>
              <a:t>formés</a:t>
            </a:r>
            <a:endParaRPr sz="8000" dirty="0"/>
          </a:p>
        </p:txBody>
      </p:sp>
      <p:sp>
        <p:nvSpPr>
          <p:cNvPr id="206" name="At least 85% of the world’s churches are led by untrained pastors."/>
          <p:cNvSpPr txBox="1">
            <a:spLocks noGrp="1"/>
          </p:cNvSpPr>
          <p:nvPr>
            <p:ph type="body" sz="quarter" idx="1"/>
          </p:nvPr>
        </p:nvSpPr>
        <p:spPr>
          <a:xfrm>
            <a:off x="2724372" y="3414183"/>
            <a:ext cx="18951177" cy="273658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lnSpc>
                <a:spcPct val="90000"/>
              </a:lnSpc>
              <a:buClrTx/>
              <a:buSzTx/>
              <a:buFontTx/>
              <a:buNone/>
              <a:defRPr sz="88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7200" dirty="0"/>
              <a:t>Au </a:t>
            </a:r>
            <a:r>
              <a:rPr lang="en-CA" sz="7200" dirty="0" err="1"/>
              <a:t>moins</a:t>
            </a:r>
            <a:r>
              <a:rPr lang="en-CA" sz="7200" dirty="0"/>
              <a:t> 85 % des </a:t>
            </a:r>
            <a:r>
              <a:rPr lang="en-CA" sz="7200" dirty="0" err="1"/>
              <a:t>églises</a:t>
            </a:r>
            <a:r>
              <a:rPr lang="en-CA" sz="7200" dirty="0"/>
              <a:t> du monde </a:t>
            </a:r>
            <a:r>
              <a:rPr lang="en-CA" sz="7200" dirty="0" err="1"/>
              <a:t>sont</a:t>
            </a:r>
            <a:r>
              <a:rPr lang="en-CA" sz="7200" dirty="0"/>
              <a:t> </a:t>
            </a:r>
            <a:r>
              <a:rPr lang="en-CA" sz="7200" dirty="0" err="1"/>
              <a:t>dirigées</a:t>
            </a:r>
            <a:r>
              <a:rPr lang="en-CA" sz="7200" dirty="0"/>
              <a:t> par des </a:t>
            </a:r>
            <a:r>
              <a:rPr lang="en-CA" sz="7200" dirty="0" err="1"/>
              <a:t>pasteurs</a:t>
            </a:r>
            <a:r>
              <a:rPr lang="en-CA" sz="7200" dirty="0"/>
              <a:t> non </a:t>
            </a:r>
            <a:r>
              <a:rPr lang="en-CA" sz="7200" dirty="0" err="1"/>
              <a:t>formés</a:t>
            </a:r>
            <a:r>
              <a:rPr lang="en-CA" sz="7200" dirty="0"/>
              <a:t>.</a:t>
            </a:r>
            <a:endParaRPr sz="7200" dirty="0"/>
          </a:p>
        </p:txBody>
      </p:sp>
      <p:sp>
        <p:nvSpPr>
          <p:cNvPr id="20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83813" y="-25400"/>
            <a:ext cx="546274" cy="61557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11</a:t>
            </a:fld>
            <a:endParaRPr/>
          </a:p>
        </p:txBody>
      </p:sp>
      <p:grpSp>
        <p:nvGrpSpPr>
          <p:cNvPr id="210" name="20150105_125053.jpg"/>
          <p:cNvGrpSpPr/>
          <p:nvPr/>
        </p:nvGrpSpPr>
        <p:grpSpPr>
          <a:xfrm>
            <a:off x="833460" y="6254568"/>
            <a:ext cx="22733001" cy="6957883"/>
            <a:chOff x="0" y="0"/>
            <a:chExt cx="22733000" cy="6957882"/>
          </a:xfrm>
        </p:grpSpPr>
        <p:pic>
          <p:nvPicPr>
            <p:cNvPr id="209" name="20150105_125053.jpg" descr="20150105_125053.jpg"/>
            <p:cNvPicPr>
              <a:picLocks noChangeAspect="1"/>
            </p:cNvPicPr>
            <p:nvPr/>
          </p:nvPicPr>
          <p:blipFill>
            <a:blip r:embed="rId2"/>
            <a:srcRect t="1070" b="28183"/>
            <a:stretch>
              <a:fillRect/>
            </a:stretch>
          </p:blipFill>
          <p:spPr>
            <a:xfrm>
              <a:off x="127000" y="88900"/>
              <a:ext cx="22479000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08" name="20150105_125053.jpg" descr="20150105_125053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  <p:sp>
        <p:nvSpPr>
          <p:cNvPr id="211" name="David A. Livermore “Serving With Eyes Wide Open”"/>
          <p:cNvSpPr txBox="1"/>
          <p:nvPr/>
        </p:nvSpPr>
        <p:spPr>
          <a:xfrm>
            <a:off x="3814233" y="13051367"/>
            <a:ext cx="16755534" cy="7424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>
            <a:lvl1pPr>
              <a:lnSpc>
                <a:spcPct val="90000"/>
              </a:lnSpc>
              <a:spcBef>
                <a:spcPts val="3400"/>
              </a:spcBef>
              <a:defRPr sz="2700"/>
            </a:lvl1pPr>
          </a:lstStyle>
          <a:p>
            <a:r>
              <a:t>David A. Livermore “Serving With Eyes Wide Open”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The World Intensely Needs Trained Pas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Le monde a un </a:t>
            </a:r>
            <a:r>
              <a:rPr lang="en-CA" sz="8000" dirty="0" err="1"/>
              <a:t>besoin</a:t>
            </a:r>
            <a:r>
              <a:rPr lang="en-CA" sz="8000" dirty="0"/>
              <a:t> urgent de </a:t>
            </a:r>
            <a:r>
              <a:rPr lang="en-CA" sz="8000" dirty="0" err="1"/>
              <a:t>pasteurs</a:t>
            </a:r>
            <a:r>
              <a:rPr lang="en-CA" sz="8000" dirty="0"/>
              <a:t> </a:t>
            </a:r>
            <a:r>
              <a:rPr lang="en-CA" sz="8000" dirty="0" err="1"/>
              <a:t>formés</a:t>
            </a:r>
            <a:endParaRPr sz="8000" dirty="0"/>
          </a:p>
        </p:txBody>
      </p:sp>
      <p:sp>
        <p:nvSpPr>
          <p:cNvPr id="214" name="It is not uncommon for one pastor to oversee more than 5 churches."/>
          <p:cNvSpPr txBox="1">
            <a:spLocks noGrp="1"/>
          </p:cNvSpPr>
          <p:nvPr>
            <p:ph type="body" sz="quarter" idx="1"/>
          </p:nvPr>
        </p:nvSpPr>
        <p:spPr>
          <a:xfrm>
            <a:off x="2791609" y="3414183"/>
            <a:ext cx="18816703" cy="340846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lnSpc>
                <a:spcPct val="90000"/>
              </a:lnSpc>
              <a:buClrTx/>
              <a:buSzTx/>
              <a:buFontTx/>
              <a:buNone/>
              <a:defRPr sz="88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7200" dirty="0"/>
              <a:t>Il </a:t>
            </a:r>
            <a:r>
              <a:rPr lang="en-CA" sz="7200" dirty="0" err="1"/>
              <a:t>n'est</a:t>
            </a:r>
            <a:r>
              <a:rPr lang="en-CA" sz="7200" dirty="0"/>
              <a:t> pas rare </a:t>
            </a:r>
            <a:r>
              <a:rPr lang="en-CA" sz="7200" dirty="0" err="1"/>
              <a:t>qu'un</a:t>
            </a:r>
            <a:r>
              <a:rPr lang="en-CA" sz="7200" dirty="0"/>
              <a:t> </a:t>
            </a:r>
            <a:r>
              <a:rPr lang="en-CA" sz="7200" dirty="0" err="1"/>
              <a:t>pasteur</a:t>
            </a:r>
            <a:r>
              <a:rPr lang="en-CA" sz="7200" dirty="0"/>
              <a:t> supervise plus de 5 </a:t>
            </a:r>
            <a:r>
              <a:rPr lang="en-CA" sz="7200" dirty="0" err="1"/>
              <a:t>églises</a:t>
            </a:r>
            <a:r>
              <a:rPr lang="en-CA" sz="7200" dirty="0"/>
              <a:t>.</a:t>
            </a:r>
            <a:endParaRPr sz="7200" dirty="0"/>
          </a:p>
        </p:txBody>
      </p:sp>
      <p:sp>
        <p:nvSpPr>
          <p:cNvPr id="21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12</a:t>
            </a:fld>
            <a:endParaRPr/>
          </a:p>
        </p:txBody>
      </p:sp>
      <p:grpSp>
        <p:nvGrpSpPr>
          <p:cNvPr id="218" name="20150105_125053.jpg"/>
          <p:cNvGrpSpPr/>
          <p:nvPr/>
        </p:nvGrpSpPr>
        <p:grpSpPr>
          <a:xfrm>
            <a:off x="833460" y="6254568"/>
            <a:ext cx="22733001" cy="6957883"/>
            <a:chOff x="0" y="0"/>
            <a:chExt cx="22733000" cy="6957882"/>
          </a:xfrm>
        </p:grpSpPr>
        <p:pic>
          <p:nvPicPr>
            <p:cNvPr id="217" name="20150105_125053.jpg" descr="20150105_125053.jpg"/>
            <p:cNvPicPr>
              <a:picLocks noChangeAspect="1"/>
            </p:cNvPicPr>
            <p:nvPr/>
          </p:nvPicPr>
          <p:blipFill>
            <a:blip r:embed="rId2"/>
            <a:srcRect t="1070" b="28183"/>
            <a:stretch>
              <a:fillRect/>
            </a:stretch>
          </p:blipFill>
          <p:spPr>
            <a:xfrm>
              <a:off x="127000" y="88900"/>
              <a:ext cx="22479000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16" name="20150105_125053.jpg" descr="20150105_125053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he World Intensely Needs Trained Pas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Le monde a un </a:t>
            </a:r>
            <a:r>
              <a:rPr lang="en-CA" sz="8000" dirty="0" err="1"/>
              <a:t>besoin</a:t>
            </a:r>
            <a:r>
              <a:rPr lang="en-CA" sz="8000" dirty="0"/>
              <a:t> urgent de </a:t>
            </a:r>
            <a:r>
              <a:rPr lang="en-CA" sz="8000" dirty="0" err="1"/>
              <a:t>pasteurs</a:t>
            </a:r>
            <a:r>
              <a:rPr lang="en-CA" sz="8000" dirty="0"/>
              <a:t> </a:t>
            </a:r>
            <a:r>
              <a:rPr lang="en-CA" sz="8000" dirty="0" err="1"/>
              <a:t>formés</a:t>
            </a:r>
            <a:endParaRPr sz="8000" dirty="0"/>
          </a:p>
        </p:txBody>
      </p:sp>
      <p:sp>
        <p:nvSpPr>
          <p:cNvPr id="221" name="Every day approximately 50,000 people place their faith in Christ. The Church needs about 1,000 more trained pastors each day to shepherd these new believers."/>
          <p:cNvSpPr txBox="1">
            <a:spLocks noGrp="1"/>
          </p:cNvSpPr>
          <p:nvPr>
            <p:ph type="body" sz="half" idx="1"/>
          </p:nvPr>
        </p:nvSpPr>
        <p:spPr>
          <a:xfrm>
            <a:off x="944538" y="3198283"/>
            <a:ext cx="22478999" cy="336331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 defTabSz="660400">
              <a:lnSpc>
                <a:spcPct val="90000"/>
              </a:lnSpc>
              <a:spcBef>
                <a:spcPts val="2700"/>
              </a:spcBef>
              <a:buClrTx/>
              <a:buSzTx/>
              <a:buFontTx/>
              <a:buNone/>
              <a:defRPr sz="704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6600" dirty="0" err="1"/>
              <a:t>Chaque</a:t>
            </a:r>
            <a:r>
              <a:rPr lang="en-CA" sz="6600" dirty="0"/>
              <a:t> jour, environ 50 000 </a:t>
            </a:r>
            <a:r>
              <a:rPr lang="en-CA" sz="6600" dirty="0" err="1"/>
              <a:t>personnes</a:t>
            </a:r>
            <a:r>
              <a:rPr lang="en-CA" sz="6600" dirty="0"/>
              <a:t> </a:t>
            </a:r>
            <a:r>
              <a:rPr lang="en-CA" sz="6600" dirty="0" err="1"/>
              <a:t>placent</a:t>
            </a:r>
            <a:r>
              <a:rPr lang="en-CA" sz="6600" dirty="0"/>
              <a:t> </a:t>
            </a:r>
            <a:r>
              <a:rPr lang="en-CA" sz="6600" dirty="0" err="1"/>
              <a:t>leur</a:t>
            </a:r>
            <a:r>
              <a:rPr lang="en-CA" sz="6600" dirty="0"/>
              <a:t> </a:t>
            </a:r>
            <a:r>
              <a:rPr lang="en-CA" sz="6600" dirty="0" err="1"/>
              <a:t>foi</a:t>
            </a:r>
            <a:r>
              <a:rPr lang="en-CA" sz="6600" dirty="0"/>
              <a:t> en Christ. </a:t>
            </a:r>
            <a:r>
              <a:rPr lang="en-CA" sz="6600" dirty="0" err="1"/>
              <a:t>L'Église</a:t>
            </a:r>
            <a:r>
              <a:rPr lang="en-CA" sz="6600" dirty="0"/>
              <a:t> a </a:t>
            </a:r>
            <a:r>
              <a:rPr lang="en-CA" sz="6600" dirty="0" err="1"/>
              <a:t>besoin</a:t>
            </a:r>
            <a:r>
              <a:rPr lang="en-CA" sz="6600" dirty="0"/>
              <a:t> </a:t>
            </a:r>
            <a:r>
              <a:rPr lang="en-CA" sz="6600" dirty="0" err="1"/>
              <a:t>d'environ</a:t>
            </a:r>
            <a:r>
              <a:rPr lang="en-CA" sz="6600" dirty="0"/>
              <a:t> 1 000 </a:t>
            </a:r>
            <a:r>
              <a:rPr lang="en-CA" sz="6600" dirty="0" err="1"/>
              <a:t>pasteurs</a:t>
            </a:r>
            <a:r>
              <a:rPr lang="en-CA" sz="6600" dirty="0"/>
              <a:t> </a:t>
            </a:r>
            <a:r>
              <a:rPr lang="en-CA" sz="6600" dirty="0" err="1"/>
              <a:t>supplémentaires</a:t>
            </a:r>
            <a:r>
              <a:rPr lang="en-CA" sz="6600" dirty="0"/>
              <a:t> </a:t>
            </a:r>
            <a:r>
              <a:rPr lang="en-CA" sz="6600" dirty="0" err="1"/>
              <a:t>formés</a:t>
            </a:r>
            <a:r>
              <a:rPr lang="en-CA" sz="6600" dirty="0"/>
              <a:t> </a:t>
            </a:r>
            <a:r>
              <a:rPr lang="en-CA" sz="6600" dirty="0" err="1"/>
              <a:t>chaque</a:t>
            </a:r>
            <a:r>
              <a:rPr lang="en-CA" sz="6600" dirty="0"/>
              <a:t> jour pour guider </a:t>
            </a:r>
            <a:r>
              <a:rPr lang="en-CA" sz="6600" dirty="0" err="1"/>
              <a:t>ces</a:t>
            </a:r>
            <a:r>
              <a:rPr lang="en-CA" sz="6600" dirty="0"/>
              <a:t> nouveaux </a:t>
            </a:r>
            <a:r>
              <a:rPr lang="en-CA" sz="6600" dirty="0" err="1"/>
              <a:t>croyants</a:t>
            </a:r>
            <a:r>
              <a:rPr lang="en-CA" sz="6600" dirty="0"/>
              <a:t>.</a:t>
            </a:r>
            <a:endParaRPr sz="6600" dirty="0"/>
          </a:p>
        </p:txBody>
      </p:sp>
      <p:sp>
        <p:nvSpPr>
          <p:cNvPr id="2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13</a:t>
            </a:fld>
            <a:endParaRPr/>
          </a:p>
        </p:txBody>
      </p:sp>
      <p:grpSp>
        <p:nvGrpSpPr>
          <p:cNvPr id="225" name="20150105_125053.jpg"/>
          <p:cNvGrpSpPr/>
          <p:nvPr/>
        </p:nvGrpSpPr>
        <p:grpSpPr>
          <a:xfrm>
            <a:off x="833460" y="6254568"/>
            <a:ext cx="22733001" cy="6957883"/>
            <a:chOff x="0" y="0"/>
            <a:chExt cx="22733000" cy="6957882"/>
          </a:xfrm>
        </p:grpSpPr>
        <p:pic>
          <p:nvPicPr>
            <p:cNvPr id="224" name="20150105_125053.jpg" descr="20150105_125053.jpg"/>
            <p:cNvPicPr>
              <a:picLocks noChangeAspect="1"/>
            </p:cNvPicPr>
            <p:nvPr/>
          </p:nvPicPr>
          <p:blipFill>
            <a:blip r:embed="rId2"/>
            <a:srcRect t="1070" b="28183"/>
            <a:stretch>
              <a:fillRect/>
            </a:stretch>
          </p:blipFill>
          <p:spPr>
            <a:xfrm>
              <a:off x="127000" y="88900"/>
              <a:ext cx="22479000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23" name="20150105_125053.jpg" descr="20150105_125053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  <p:sp>
        <p:nvSpPr>
          <p:cNvPr id="226" name="WEA Theological Commission"/>
          <p:cNvSpPr txBox="1"/>
          <p:nvPr/>
        </p:nvSpPr>
        <p:spPr>
          <a:xfrm>
            <a:off x="3814233" y="13051367"/>
            <a:ext cx="16755534" cy="7424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>
            <a:lvl1pPr>
              <a:lnSpc>
                <a:spcPct val="90000"/>
              </a:lnSpc>
              <a:spcBef>
                <a:spcPts val="3400"/>
              </a:spcBef>
              <a:defRPr sz="2700"/>
            </a:lvl1pPr>
          </a:lstStyle>
          <a:p>
            <a:r>
              <a:t>WEA Theological Commission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The World Intensely Needs Trained Pas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Le monde a un </a:t>
            </a:r>
            <a:r>
              <a:rPr lang="en-CA" sz="8000" dirty="0" err="1"/>
              <a:t>besoin</a:t>
            </a:r>
            <a:r>
              <a:rPr lang="en-CA" sz="8000" dirty="0"/>
              <a:t> urgent de </a:t>
            </a:r>
            <a:r>
              <a:rPr lang="en-CA" sz="8000" dirty="0" err="1"/>
              <a:t>pasteurs</a:t>
            </a:r>
            <a:r>
              <a:rPr lang="en-CA" sz="8000" dirty="0"/>
              <a:t> </a:t>
            </a:r>
            <a:r>
              <a:rPr lang="en-CA" sz="8000" dirty="0" err="1"/>
              <a:t>formés</a:t>
            </a:r>
            <a:endParaRPr sz="8000" dirty="0"/>
          </a:p>
        </p:txBody>
      </p:sp>
      <p:sp>
        <p:nvSpPr>
          <p:cNvPr id="229" name="Historically, the Church has been negligent in regard  to a specific aspect of the Lord’s commission found in Matthew 28:18-20"/>
          <p:cNvSpPr txBox="1">
            <a:spLocks noGrp="1"/>
          </p:cNvSpPr>
          <p:nvPr>
            <p:ph type="body" sz="half" idx="1"/>
          </p:nvPr>
        </p:nvSpPr>
        <p:spPr>
          <a:xfrm>
            <a:off x="833460" y="3325283"/>
            <a:ext cx="22733001" cy="3070755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0" indent="0" algn="ctr" defTabSz="734694">
              <a:lnSpc>
                <a:spcPct val="80000"/>
              </a:lnSpc>
              <a:spcBef>
                <a:spcPts val="3000"/>
              </a:spcBef>
              <a:buClrTx/>
              <a:buSzTx/>
              <a:buFontTx/>
              <a:buNone/>
              <a:defRPr sz="783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7200" dirty="0" err="1"/>
              <a:t>Historiquement</a:t>
            </a:r>
            <a:r>
              <a:rPr lang="en-CA" sz="7200" dirty="0"/>
              <a:t>, </a:t>
            </a:r>
            <a:r>
              <a:rPr lang="en-CA" sz="7200" dirty="0" err="1"/>
              <a:t>l'Église</a:t>
            </a:r>
            <a:r>
              <a:rPr lang="en-CA" sz="7200" dirty="0"/>
              <a:t> a </a:t>
            </a:r>
            <a:r>
              <a:rPr lang="en-CA" sz="7200" dirty="0" err="1"/>
              <a:t>été</a:t>
            </a:r>
            <a:r>
              <a:rPr lang="en-CA" sz="7200" dirty="0"/>
              <a:t> </a:t>
            </a:r>
            <a:r>
              <a:rPr lang="en-CA" sz="7200" dirty="0" err="1"/>
              <a:t>négligente</a:t>
            </a:r>
            <a:r>
              <a:rPr lang="en-CA" sz="7200" dirty="0"/>
              <a:t> quant </a:t>
            </a:r>
            <a:r>
              <a:rPr lang="en-CA" sz="7200" dirty="0" err="1"/>
              <a:t>à</a:t>
            </a:r>
            <a:r>
              <a:rPr lang="en-CA" sz="7200" dirty="0"/>
              <a:t> un aspect particulier de la mission du Seigneur </a:t>
            </a:r>
            <a:r>
              <a:rPr lang="en-CA" sz="7200" dirty="0" err="1"/>
              <a:t>énoncée</a:t>
            </a:r>
            <a:r>
              <a:rPr lang="en-CA" sz="7200" dirty="0"/>
              <a:t> </a:t>
            </a:r>
            <a:r>
              <a:rPr lang="en-CA" sz="7200" dirty="0" err="1"/>
              <a:t>en</a:t>
            </a:r>
            <a:r>
              <a:rPr lang="en-CA" sz="7200" dirty="0"/>
              <a:t> Matthieu 28:18-20.</a:t>
            </a:r>
            <a:endParaRPr sz="7200" dirty="0"/>
          </a:p>
        </p:txBody>
      </p:sp>
      <p:sp>
        <p:nvSpPr>
          <p:cNvPr id="23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14</a:t>
            </a:fld>
            <a:endParaRPr/>
          </a:p>
        </p:txBody>
      </p:sp>
      <p:grpSp>
        <p:nvGrpSpPr>
          <p:cNvPr id="233" name="20150105_125053.jpg"/>
          <p:cNvGrpSpPr/>
          <p:nvPr/>
        </p:nvGrpSpPr>
        <p:grpSpPr>
          <a:xfrm>
            <a:off x="833460" y="6254568"/>
            <a:ext cx="22733001" cy="6957883"/>
            <a:chOff x="0" y="0"/>
            <a:chExt cx="22733000" cy="6957882"/>
          </a:xfrm>
        </p:grpSpPr>
        <p:pic>
          <p:nvPicPr>
            <p:cNvPr id="232" name="20150105_125053.jpg" descr="20150105_125053.jpg"/>
            <p:cNvPicPr>
              <a:picLocks noChangeAspect="1"/>
            </p:cNvPicPr>
            <p:nvPr/>
          </p:nvPicPr>
          <p:blipFill>
            <a:blip r:embed="rId2"/>
            <a:srcRect t="1070" b="28183"/>
            <a:stretch>
              <a:fillRect/>
            </a:stretch>
          </p:blipFill>
          <p:spPr>
            <a:xfrm>
              <a:off x="127000" y="88900"/>
              <a:ext cx="22479000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31" name="20150105_125053.jpg" descr="20150105_125053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The World Intensely Needs Trained Pas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Le monde a un </a:t>
            </a:r>
            <a:r>
              <a:rPr lang="en-CA" sz="8000" dirty="0" err="1"/>
              <a:t>besoin</a:t>
            </a:r>
            <a:r>
              <a:rPr lang="en-CA" sz="8000" dirty="0"/>
              <a:t> urgent de </a:t>
            </a:r>
            <a:r>
              <a:rPr lang="en-CA" sz="8000" dirty="0" err="1"/>
              <a:t>pasteurs</a:t>
            </a:r>
            <a:r>
              <a:rPr lang="en-CA" sz="8000" dirty="0"/>
              <a:t> </a:t>
            </a:r>
            <a:r>
              <a:rPr lang="en-CA" sz="8000" dirty="0" err="1"/>
              <a:t>formés</a:t>
            </a:r>
            <a:endParaRPr sz="8000" dirty="0"/>
          </a:p>
        </p:txBody>
      </p:sp>
      <p:sp>
        <p:nvSpPr>
          <p:cNvPr id="236" name="How well has the church followed the model presented in 2 Tim. 2:1-2?"/>
          <p:cNvSpPr txBox="1">
            <a:spLocks noGrp="1"/>
          </p:cNvSpPr>
          <p:nvPr>
            <p:ph type="body" sz="quarter" idx="1"/>
          </p:nvPr>
        </p:nvSpPr>
        <p:spPr>
          <a:xfrm>
            <a:off x="833460" y="3414183"/>
            <a:ext cx="22590080" cy="3046257"/>
          </a:xfrm>
          <a:prstGeom prst="rect">
            <a:avLst/>
          </a:prstGeom>
        </p:spPr>
        <p:txBody>
          <a:bodyPr anchor="t"/>
          <a:lstStyle>
            <a:lvl1pPr marL="0" indent="0" algn="ctr" defTabSz="784225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836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Dans quelle </a:t>
            </a:r>
            <a:r>
              <a:rPr lang="en-CA" dirty="0" err="1"/>
              <a:t>mesure</a:t>
            </a:r>
            <a:r>
              <a:rPr lang="en-CA" dirty="0"/>
              <a:t> </a:t>
            </a:r>
            <a:r>
              <a:rPr lang="en-CA" dirty="0" err="1"/>
              <a:t>l'Église</a:t>
            </a:r>
            <a:r>
              <a:rPr lang="en-CA" dirty="0"/>
              <a:t> a-t-</a:t>
            </a:r>
            <a:r>
              <a:rPr lang="en-CA" dirty="0" err="1"/>
              <a:t>elle</a:t>
            </a:r>
            <a:r>
              <a:rPr lang="en-CA" dirty="0"/>
              <a:t> </a:t>
            </a:r>
            <a:r>
              <a:rPr lang="en-CA" dirty="0" err="1"/>
              <a:t>suivi</a:t>
            </a:r>
            <a:r>
              <a:rPr lang="en-CA" dirty="0"/>
              <a:t> le </a:t>
            </a:r>
            <a:r>
              <a:rPr lang="en-CA" dirty="0" err="1"/>
              <a:t>modèle</a:t>
            </a:r>
            <a:r>
              <a:rPr lang="en-CA" dirty="0"/>
              <a:t> </a:t>
            </a:r>
            <a:r>
              <a:rPr lang="en-CA" dirty="0" err="1"/>
              <a:t>présenté</a:t>
            </a:r>
            <a:r>
              <a:rPr lang="en-CA" dirty="0"/>
              <a:t> </a:t>
            </a:r>
            <a:r>
              <a:rPr lang="en-CA" dirty="0" err="1"/>
              <a:t>en</a:t>
            </a:r>
            <a:r>
              <a:rPr lang="en-CA" dirty="0"/>
              <a:t> 2 Tim. 2:1-2 ?</a:t>
            </a:r>
            <a:endParaRPr dirty="0"/>
          </a:p>
        </p:txBody>
      </p:sp>
      <p:sp>
        <p:nvSpPr>
          <p:cNvPr id="2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15</a:t>
            </a:fld>
            <a:endParaRPr/>
          </a:p>
        </p:txBody>
      </p:sp>
      <p:grpSp>
        <p:nvGrpSpPr>
          <p:cNvPr id="240" name="20150105_125053.jpg"/>
          <p:cNvGrpSpPr/>
          <p:nvPr/>
        </p:nvGrpSpPr>
        <p:grpSpPr>
          <a:xfrm>
            <a:off x="833460" y="6254568"/>
            <a:ext cx="22733001" cy="6957883"/>
            <a:chOff x="0" y="0"/>
            <a:chExt cx="22733000" cy="6957882"/>
          </a:xfrm>
        </p:grpSpPr>
        <p:pic>
          <p:nvPicPr>
            <p:cNvPr id="239" name="20150105_125053.jpg" descr="20150105_125053.jpg"/>
            <p:cNvPicPr>
              <a:picLocks noChangeAspect="1"/>
            </p:cNvPicPr>
            <p:nvPr/>
          </p:nvPicPr>
          <p:blipFill>
            <a:blip r:embed="rId2"/>
            <a:srcRect t="1070" b="28183"/>
            <a:stretch>
              <a:fillRect/>
            </a:stretch>
          </p:blipFill>
          <p:spPr>
            <a:xfrm>
              <a:off x="127000" y="88900"/>
              <a:ext cx="22479000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38" name="20150105_125053.jpg" descr="20150105_125053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2" name="photo-1436377793074-e85196f02c35-small.jpg" descr="photo-1436377793074-e85196f02c35-small.jpg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0" y="615578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24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16</a:t>
            </a:fld>
            <a:endParaRPr/>
          </a:p>
        </p:txBody>
      </p:sp>
      <p:pic>
        <p:nvPicPr>
          <p:cNvPr id="244" name="Isaac Wootton multiplication-edit-compressed.mp4" descr="Isaac Wootton multiplication-edit-compressed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78352" y="934245"/>
            <a:ext cx="18443218" cy="10374310"/>
          </a:xfrm>
          <a:prstGeom prst="rect">
            <a:avLst/>
          </a:prstGeom>
        </p:spPr>
      </p:pic>
      <p:sp>
        <p:nvSpPr>
          <p:cNvPr id="245" name="“Day 1 multiplication” is a key objective for BTCP training."/>
          <p:cNvSpPr txBox="1"/>
          <p:nvPr/>
        </p:nvSpPr>
        <p:spPr>
          <a:xfrm>
            <a:off x="496856" y="11635491"/>
            <a:ext cx="23644293" cy="9489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5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La "multiplication </a:t>
            </a:r>
            <a:r>
              <a:rPr lang="en-CA" dirty="0" err="1"/>
              <a:t>dès</a:t>
            </a:r>
            <a:r>
              <a:rPr lang="en-CA" dirty="0"/>
              <a:t> le premier jour" </a:t>
            </a:r>
            <a:r>
              <a:rPr lang="en-CA" dirty="0" err="1"/>
              <a:t>est</a:t>
            </a:r>
            <a:r>
              <a:rPr lang="en-CA" dirty="0"/>
              <a:t> un </a:t>
            </a:r>
            <a:r>
              <a:rPr lang="en-CA" dirty="0" err="1"/>
              <a:t>objectif</a:t>
            </a:r>
            <a:r>
              <a:rPr lang="en-CA" dirty="0"/>
              <a:t> </a:t>
            </a:r>
            <a:r>
              <a:rPr lang="en-CA" dirty="0" err="1"/>
              <a:t>clé</a:t>
            </a:r>
            <a:r>
              <a:rPr lang="en-CA" dirty="0"/>
              <a:t> de la formation du CFBP.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428" fill="hold"/>
                                        <p:tgtEl>
                                          <p:spTgt spid="2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44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" name="photo-1436377793074-e85196f02c35-small.jpg" descr="photo-1436377793074-e85196f02c35-small.jpg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24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17</a:t>
            </a:fld>
            <a:endParaRPr/>
          </a:p>
        </p:txBody>
      </p:sp>
      <p:sp>
        <p:nvSpPr>
          <p:cNvPr id="249" name="The Biblical Solution"/>
          <p:cNvSpPr txBox="1"/>
          <p:nvPr/>
        </p:nvSpPr>
        <p:spPr>
          <a:xfrm>
            <a:off x="6533762" y="8791604"/>
            <a:ext cx="11570475" cy="18107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11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La solution </a:t>
            </a:r>
            <a:r>
              <a:rPr lang="en-CA" dirty="0" err="1"/>
              <a:t>biblique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The Life-On-Life Model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 </a:t>
            </a:r>
            <a:r>
              <a:rPr lang="en-CA" dirty="0" err="1"/>
              <a:t>modèle</a:t>
            </a:r>
            <a:r>
              <a:rPr lang="en-CA" dirty="0"/>
              <a:t> “</a:t>
            </a:r>
            <a:r>
              <a:rPr lang="en-CA" dirty="0" err="1"/>
              <a:t>D’une</a:t>
            </a:r>
            <a:r>
              <a:rPr lang="en-CA" dirty="0"/>
              <a:t> vie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l’autre</a:t>
            </a:r>
            <a:r>
              <a:rPr lang="en-CA" dirty="0"/>
              <a:t>”</a:t>
            </a:r>
          </a:p>
        </p:txBody>
      </p:sp>
      <p:sp>
        <p:nvSpPr>
          <p:cNvPr id="25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18</a:t>
            </a:fld>
            <a:endParaRPr/>
          </a:p>
        </p:txBody>
      </p:sp>
      <p:sp>
        <p:nvSpPr>
          <p:cNvPr id="253" name="Moses and Joshua"/>
          <p:cNvSpPr txBox="1"/>
          <p:nvPr/>
        </p:nvSpPr>
        <p:spPr>
          <a:xfrm>
            <a:off x="705111" y="3211512"/>
            <a:ext cx="22973778" cy="13336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>
              <a:defRPr sz="8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Moïse</a:t>
            </a:r>
            <a:r>
              <a:rPr lang="en-CA" dirty="0"/>
              <a:t> et </a:t>
            </a:r>
            <a:r>
              <a:rPr lang="en-CA" dirty="0" err="1"/>
              <a:t>Josué</a:t>
            </a:r>
            <a:endParaRPr dirty="0"/>
          </a:p>
        </p:txBody>
      </p:sp>
      <p:grpSp>
        <p:nvGrpSpPr>
          <p:cNvPr id="256" name="moses aaron and hur.png"/>
          <p:cNvGrpSpPr/>
          <p:nvPr/>
        </p:nvGrpSpPr>
        <p:grpSpPr>
          <a:xfrm flipH="1">
            <a:off x="5611081" y="5327649"/>
            <a:ext cx="6202237" cy="8045669"/>
            <a:chOff x="0" y="0"/>
            <a:chExt cx="6202235" cy="8045667"/>
          </a:xfrm>
        </p:grpSpPr>
        <p:pic>
          <p:nvPicPr>
            <p:cNvPr id="255" name="moses aaron and hur.png" descr="moses aaron and hur.png"/>
            <p:cNvPicPr>
              <a:picLocks noChangeAspect="1"/>
            </p:cNvPicPr>
            <p:nvPr/>
          </p:nvPicPr>
          <p:blipFill>
            <a:blip r:embed="rId2"/>
            <a:srcRect l="3489" t="2282" r="3489" b="14059"/>
            <a:stretch>
              <a:fillRect/>
            </a:stretch>
          </p:blipFill>
          <p:spPr>
            <a:xfrm>
              <a:off x="127000" y="88900"/>
              <a:ext cx="5948236" cy="7715468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54" name="moses aaron and hur.png" descr="moses aaron and hur.pn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6202237" cy="8045668"/>
            </a:xfrm>
            <a:prstGeom prst="rect">
              <a:avLst/>
            </a:prstGeom>
            <a:effectLst/>
          </p:spPr>
        </p:pic>
      </p:grpSp>
      <p:grpSp>
        <p:nvGrpSpPr>
          <p:cNvPr id="259" name="joshua and the amalekites.png"/>
          <p:cNvGrpSpPr/>
          <p:nvPr/>
        </p:nvGrpSpPr>
        <p:grpSpPr>
          <a:xfrm>
            <a:off x="12570682" y="5327649"/>
            <a:ext cx="6202237" cy="8045669"/>
            <a:chOff x="0" y="0"/>
            <a:chExt cx="6202235" cy="8045667"/>
          </a:xfrm>
        </p:grpSpPr>
        <p:pic>
          <p:nvPicPr>
            <p:cNvPr id="258" name="joshua and the amalekites.png" descr="joshua and the amalekites.png"/>
            <p:cNvPicPr>
              <a:picLocks noChangeAspect="1"/>
            </p:cNvPicPr>
            <p:nvPr/>
          </p:nvPicPr>
          <p:blipFill>
            <a:blip r:embed="rId4"/>
            <a:srcRect l="1559" t="896" r="1559" b="11730"/>
            <a:stretch>
              <a:fillRect/>
            </a:stretch>
          </p:blipFill>
          <p:spPr>
            <a:xfrm>
              <a:off x="127000" y="88900"/>
              <a:ext cx="5948236" cy="7715468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57" name="joshua and the amalekites.png" descr="joshua and the amalekites.pn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6202237" cy="8045668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Elijah and Elisha"/>
          <p:cNvSpPr txBox="1"/>
          <p:nvPr/>
        </p:nvSpPr>
        <p:spPr>
          <a:xfrm>
            <a:off x="705111" y="3211512"/>
            <a:ext cx="22973778" cy="13336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>
              <a:defRPr sz="8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Élie</a:t>
            </a:r>
            <a:r>
              <a:rPr lang="en-CA" dirty="0"/>
              <a:t> et </a:t>
            </a:r>
            <a:r>
              <a:rPr lang="en-CA" dirty="0" err="1"/>
              <a:t>Élisée</a:t>
            </a:r>
            <a:endParaRPr dirty="0"/>
          </a:p>
        </p:txBody>
      </p:sp>
      <p:sp>
        <p:nvSpPr>
          <p:cNvPr id="262" name="The Life-On-Life Model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 </a:t>
            </a:r>
            <a:r>
              <a:rPr lang="en-CA" dirty="0" err="1"/>
              <a:t>modèle</a:t>
            </a:r>
            <a:r>
              <a:rPr lang="en-CA" dirty="0"/>
              <a:t> “</a:t>
            </a:r>
            <a:r>
              <a:rPr lang="en-CA" dirty="0" err="1"/>
              <a:t>D’une</a:t>
            </a:r>
            <a:r>
              <a:rPr lang="en-CA" dirty="0"/>
              <a:t> vie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l’autre</a:t>
            </a:r>
            <a:r>
              <a:rPr lang="en-CA" dirty="0"/>
              <a:t>”</a:t>
            </a:r>
            <a:endParaRPr dirty="0"/>
          </a:p>
        </p:txBody>
      </p:sp>
      <p:sp>
        <p:nvSpPr>
          <p:cNvPr id="2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19</a:t>
            </a:fld>
            <a:endParaRPr/>
          </a:p>
        </p:txBody>
      </p:sp>
      <p:grpSp>
        <p:nvGrpSpPr>
          <p:cNvPr id="266" name="elijah elisha.png"/>
          <p:cNvGrpSpPr/>
          <p:nvPr/>
        </p:nvGrpSpPr>
        <p:grpSpPr>
          <a:xfrm>
            <a:off x="5146016" y="5402082"/>
            <a:ext cx="14191794" cy="8045669"/>
            <a:chOff x="0" y="0"/>
            <a:chExt cx="14191792" cy="8045667"/>
          </a:xfrm>
        </p:grpSpPr>
        <p:pic>
          <p:nvPicPr>
            <p:cNvPr id="265" name="elijah elisha.png" descr="elijah elisha.png"/>
            <p:cNvPicPr>
              <a:picLocks noChangeAspect="1"/>
            </p:cNvPicPr>
            <p:nvPr/>
          </p:nvPicPr>
          <p:blipFill>
            <a:blip r:embed="rId2"/>
            <a:srcRect l="1221" t="7175" r="1221" b="15338"/>
            <a:stretch>
              <a:fillRect/>
            </a:stretch>
          </p:blipFill>
          <p:spPr>
            <a:xfrm>
              <a:off x="127000" y="88900"/>
              <a:ext cx="13937793" cy="7715468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64" name="elijah elisha.png" descr="elijah elisha.pn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14191794" cy="8045668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Jesus and the Disciples"/>
          <p:cNvSpPr txBox="1"/>
          <p:nvPr/>
        </p:nvSpPr>
        <p:spPr>
          <a:xfrm>
            <a:off x="705111" y="3211512"/>
            <a:ext cx="22973778" cy="13336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>
              <a:defRPr sz="8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Jésus</a:t>
            </a:r>
            <a:r>
              <a:rPr lang="en-CA" dirty="0"/>
              <a:t> et les disciples</a:t>
            </a:r>
            <a:endParaRPr dirty="0"/>
          </a:p>
        </p:txBody>
      </p:sp>
      <p:sp>
        <p:nvSpPr>
          <p:cNvPr id="269" name="The Life-On-Life Model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 </a:t>
            </a:r>
            <a:r>
              <a:rPr lang="en-CA" dirty="0" err="1"/>
              <a:t>modèle</a:t>
            </a:r>
            <a:r>
              <a:rPr lang="en-CA" dirty="0"/>
              <a:t> “</a:t>
            </a:r>
            <a:r>
              <a:rPr lang="en-CA" dirty="0" err="1"/>
              <a:t>D’une</a:t>
            </a:r>
            <a:r>
              <a:rPr lang="en-CA" dirty="0"/>
              <a:t> vie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l’autre</a:t>
            </a:r>
            <a:r>
              <a:rPr lang="en-CA" dirty="0"/>
              <a:t>”</a:t>
            </a:r>
            <a:endParaRPr dirty="0"/>
          </a:p>
        </p:txBody>
      </p:sp>
      <p:sp>
        <p:nvSpPr>
          <p:cNvPr id="27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20</a:t>
            </a:fld>
            <a:endParaRPr/>
          </a:p>
        </p:txBody>
      </p:sp>
      <p:grpSp>
        <p:nvGrpSpPr>
          <p:cNvPr id="273" name="jesus and disciples.png"/>
          <p:cNvGrpSpPr/>
          <p:nvPr/>
        </p:nvGrpSpPr>
        <p:grpSpPr>
          <a:xfrm flipH="1">
            <a:off x="5146017" y="5402082"/>
            <a:ext cx="14191794" cy="8045669"/>
            <a:chOff x="0" y="0"/>
            <a:chExt cx="14191792" cy="8045667"/>
          </a:xfrm>
        </p:grpSpPr>
        <p:pic>
          <p:nvPicPr>
            <p:cNvPr id="272" name="jesus and disciples.png" descr="jesus and disciples.png"/>
            <p:cNvPicPr>
              <a:picLocks noChangeAspect="1"/>
            </p:cNvPicPr>
            <p:nvPr/>
          </p:nvPicPr>
          <p:blipFill>
            <a:blip r:embed="rId2"/>
            <a:srcRect l="3143" t="15802" r="809" b="8858"/>
            <a:stretch>
              <a:fillRect/>
            </a:stretch>
          </p:blipFill>
          <p:spPr>
            <a:xfrm>
              <a:off x="127000" y="88900"/>
              <a:ext cx="13937793" cy="7715468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71" name="jesus and disciples.png" descr="jesus and disciples.pn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14191794" cy="8045668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Paul and Timothy"/>
          <p:cNvSpPr txBox="1"/>
          <p:nvPr/>
        </p:nvSpPr>
        <p:spPr>
          <a:xfrm>
            <a:off x="705111" y="3211512"/>
            <a:ext cx="22973778" cy="13336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>
              <a:defRPr sz="8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Paul et </a:t>
            </a:r>
            <a:r>
              <a:rPr lang="en-CA" dirty="0" err="1"/>
              <a:t>Timothée</a:t>
            </a:r>
            <a:endParaRPr dirty="0"/>
          </a:p>
        </p:txBody>
      </p:sp>
      <p:sp>
        <p:nvSpPr>
          <p:cNvPr id="276" name="The Life-On-Life Model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 </a:t>
            </a:r>
            <a:r>
              <a:rPr lang="en-CA" dirty="0" err="1"/>
              <a:t>modèle</a:t>
            </a:r>
            <a:r>
              <a:rPr lang="en-CA" dirty="0"/>
              <a:t> “</a:t>
            </a:r>
            <a:r>
              <a:rPr lang="en-CA" dirty="0" err="1"/>
              <a:t>D’une</a:t>
            </a:r>
            <a:r>
              <a:rPr lang="en-CA" dirty="0"/>
              <a:t> vie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l’autre</a:t>
            </a:r>
            <a:r>
              <a:rPr lang="en-CA" dirty="0"/>
              <a:t>”</a:t>
            </a:r>
            <a:endParaRPr dirty="0"/>
          </a:p>
        </p:txBody>
      </p:sp>
      <p:sp>
        <p:nvSpPr>
          <p:cNvPr id="27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21</a:t>
            </a:fld>
            <a:endParaRPr/>
          </a:p>
        </p:txBody>
      </p:sp>
      <p:grpSp>
        <p:nvGrpSpPr>
          <p:cNvPr id="280" name="charges against paul.png"/>
          <p:cNvGrpSpPr/>
          <p:nvPr/>
        </p:nvGrpSpPr>
        <p:grpSpPr>
          <a:xfrm flipH="1">
            <a:off x="4727506" y="5327650"/>
            <a:ext cx="7021122" cy="8045668"/>
            <a:chOff x="0" y="0"/>
            <a:chExt cx="7021121" cy="8045667"/>
          </a:xfrm>
        </p:grpSpPr>
        <p:pic>
          <p:nvPicPr>
            <p:cNvPr id="279" name="charges against paul.png" descr="charges against paul.png"/>
            <p:cNvPicPr>
              <a:picLocks noChangeAspect="1"/>
            </p:cNvPicPr>
            <p:nvPr/>
          </p:nvPicPr>
          <p:blipFill>
            <a:blip r:embed="rId2"/>
            <a:srcRect l="44329" t="21204" r="21880" b="23522"/>
            <a:stretch>
              <a:fillRect/>
            </a:stretch>
          </p:blipFill>
          <p:spPr>
            <a:xfrm>
              <a:off x="127000" y="88900"/>
              <a:ext cx="6767122" cy="7715468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78" name="charges against paul.png" descr="charges against paul.pn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7021122" cy="8045668"/>
            </a:xfrm>
            <a:prstGeom prst="rect">
              <a:avLst/>
            </a:prstGeom>
            <a:effectLst/>
          </p:spPr>
        </p:pic>
      </p:grpSp>
      <p:grpSp>
        <p:nvGrpSpPr>
          <p:cNvPr id="283" name="charges against paul.png"/>
          <p:cNvGrpSpPr/>
          <p:nvPr/>
        </p:nvGrpSpPr>
        <p:grpSpPr>
          <a:xfrm flipH="1">
            <a:off x="12635372" y="5327650"/>
            <a:ext cx="7021122" cy="8045668"/>
            <a:chOff x="0" y="0"/>
            <a:chExt cx="7021121" cy="8045667"/>
          </a:xfrm>
        </p:grpSpPr>
        <p:pic>
          <p:nvPicPr>
            <p:cNvPr id="282" name="charges against paul.png" descr="charges against paul.png"/>
            <p:cNvPicPr>
              <a:picLocks noChangeAspect="1"/>
            </p:cNvPicPr>
            <p:nvPr/>
          </p:nvPicPr>
          <p:blipFill>
            <a:blip r:embed="rId2"/>
            <a:srcRect l="1038" t="22927" r="65860" b="22927"/>
            <a:stretch>
              <a:fillRect/>
            </a:stretch>
          </p:blipFill>
          <p:spPr>
            <a:xfrm>
              <a:off x="127000" y="88900"/>
              <a:ext cx="6767122" cy="7715468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81" name="charges against paul.png" descr="charges against paul.pn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7021122" cy="8045668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The Word of God Must be taught (Titus 2:1)…"/>
          <p:cNvSpPr>
            <a:spLocks noGrp="1"/>
          </p:cNvSpPr>
          <p:nvPr>
            <p:ph type="body" idx="22"/>
          </p:nvPr>
        </p:nvSpPr>
        <p:spPr>
          <a:xfrm>
            <a:off x="1003300" y="2708146"/>
            <a:ext cx="10863329" cy="8299708"/>
          </a:xfrm>
          <a:prstGeom prst="rect">
            <a:avLst/>
          </a:prstGeom>
        </p:spPr>
        <p:txBody>
          <a:bodyPr/>
          <a:lstStyle/>
          <a:p>
            <a:pPr marL="652638" indent="-652638" algn="r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6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La Parole de Dieu doit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>
                <a:solidFill>
                  <a:srgbClr val="FF0000"/>
                </a:solidFill>
              </a:rPr>
              <a:t>enseignée</a:t>
            </a:r>
            <a:r>
              <a:rPr lang="en-CA" dirty="0"/>
              <a:t> (</a:t>
            </a:r>
            <a:r>
              <a:rPr lang="en-CA" dirty="0" err="1"/>
              <a:t>Tite</a:t>
            </a:r>
            <a:r>
              <a:rPr lang="en-CA" dirty="0"/>
              <a:t> 2:1)</a:t>
            </a:r>
          </a:p>
          <a:p>
            <a:pPr marL="652638" indent="-652638" algn="r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6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La Parole de Dieu doit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>
                <a:solidFill>
                  <a:srgbClr val="FF0000"/>
                </a:solidFill>
              </a:rPr>
              <a:t>modelée</a:t>
            </a:r>
            <a:r>
              <a:rPr lang="en-CA" dirty="0"/>
              <a:t> (1 Cor. 4:16, 1 Cor. 11:1, 1 </a:t>
            </a:r>
            <a:r>
              <a:rPr lang="en-CA" dirty="0" err="1"/>
              <a:t>Thes</a:t>
            </a:r>
            <a:r>
              <a:rPr lang="en-CA" dirty="0"/>
              <a:t>. 1:6-7)</a:t>
            </a:r>
          </a:p>
          <a:p>
            <a:pPr marL="652638" indent="-652638" algn="r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6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La Parole de Dieu doit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>
                <a:solidFill>
                  <a:srgbClr val="FF0000"/>
                </a:solidFill>
              </a:rPr>
              <a:t>transférée</a:t>
            </a:r>
            <a:r>
              <a:rPr lang="en-CA" dirty="0"/>
              <a:t> (1 </a:t>
            </a:r>
            <a:r>
              <a:rPr lang="en-CA" dirty="0" err="1"/>
              <a:t>Thes</a:t>
            </a:r>
            <a:r>
              <a:rPr lang="en-CA" dirty="0"/>
              <a:t>. 2:6-9)</a:t>
            </a:r>
            <a:endParaRPr dirty="0"/>
          </a:p>
        </p:txBody>
      </p:sp>
      <p:sp>
        <p:nvSpPr>
          <p:cNvPr id="28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22</a:t>
            </a:fld>
            <a:endParaRPr/>
          </a:p>
        </p:txBody>
      </p:sp>
      <p:grpSp>
        <p:nvGrpSpPr>
          <p:cNvPr id="289" name="photo-1430747562296-5556d17a15a5-small.jpg"/>
          <p:cNvGrpSpPr/>
          <p:nvPr/>
        </p:nvGrpSpPr>
        <p:grpSpPr>
          <a:xfrm flipH="1">
            <a:off x="12509498" y="678079"/>
            <a:ext cx="11049001" cy="12227720"/>
            <a:chOff x="0" y="0"/>
            <a:chExt cx="11049000" cy="12227718"/>
          </a:xfrm>
        </p:grpSpPr>
        <p:pic>
          <p:nvPicPr>
            <p:cNvPr id="288" name="photo-1430747562296-5556d17a15a5-small.jpg" descr="photo-1430747562296-5556d17a15a5-small.jpg"/>
            <p:cNvPicPr>
              <a:picLocks noChangeAspect="1"/>
            </p:cNvPicPr>
            <p:nvPr/>
          </p:nvPicPr>
          <p:blipFill>
            <a:blip r:embed="rId2"/>
            <a:srcRect l="31280" t="4590" r="31280" b="33614"/>
            <a:stretch>
              <a:fillRect/>
            </a:stretch>
          </p:blipFill>
          <p:spPr>
            <a:xfrm>
              <a:off x="127000" y="88900"/>
              <a:ext cx="10795000" cy="11897519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87" name="photo-1430747562296-5556d17a15a5-small.jpg" descr="photo-1430747562296-5556d17a15a5-small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049000" cy="12227719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8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5" grpId="1" build="p" animBg="1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1" name="Jaime Cuzco witnessing to tour guide.jpg" descr="Jaime Cuzco witnessing to tour guide.jpg"/>
          <p:cNvPicPr>
            <a:picLocks noChangeAspect="1"/>
          </p:cNvPicPr>
          <p:nvPr/>
        </p:nvPicPr>
        <p:blipFill>
          <a:blip r:embed="rId2"/>
          <a:srcRect l="13719" t="33537" r="1948" b="2965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29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23</a:t>
            </a:fld>
            <a:endParaRPr/>
          </a:p>
        </p:txBody>
      </p:sp>
      <p:sp>
        <p:nvSpPr>
          <p:cNvPr id="293" name="God’s model of equipping and multiplying leaders is to use His Word, taught, modeled and transferred from life-to-life."/>
          <p:cNvSpPr txBox="1"/>
          <p:nvPr/>
        </p:nvSpPr>
        <p:spPr>
          <a:xfrm>
            <a:off x="2492728" y="8808015"/>
            <a:ext cx="19652544" cy="3301930"/>
          </a:xfrm>
          <a:prstGeom prst="rect">
            <a:avLst/>
          </a:prstGeom>
          <a:ln w="12700">
            <a:miter lim="400000"/>
          </a:ln>
          <a:effectLst>
            <a:outerShdw blurRad="431800" dist="27394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90000"/>
              </a:lnSpc>
              <a:defRPr sz="77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</a:t>
            </a:r>
            <a:r>
              <a:rPr lang="en-CA" dirty="0" err="1"/>
              <a:t>modèle</a:t>
            </a:r>
            <a:r>
              <a:rPr lang="en-CA" dirty="0"/>
              <a:t> de Dieu pour </a:t>
            </a:r>
            <a:r>
              <a:rPr lang="en-CA" dirty="0" err="1"/>
              <a:t>équiper</a:t>
            </a:r>
            <a:r>
              <a:rPr lang="en-CA" dirty="0"/>
              <a:t> et multiplier les leaders </a:t>
            </a:r>
            <a:r>
              <a:rPr lang="en-CA" dirty="0" err="1"/>
              <a:t>consiste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utiliser</a:t>
            </a:r>
            <a:r>
              <a:rPr lang="en-CA" dirty="0"/>
              <a:t> </a:t>
            </a:r>
            <a:r>
              <a:rPr lang="en-CA" dirty="0" err="1"/>
              <a:t>sa</a:t>
            </a:r>
            <a:r>
              <a:rPr lang="en-CA" dirty="0"/>
              <a:t> Parole, </a:t>
            </a:r>
            <a:r>
              <a:rPr lang="en-CA" b="1" i="1" dirty="0" err="1"/>
              <a:t>enseignée</a:t>
            </a:r>
            <a:r>
              <a:rPr lang="en-CA" dirty="0"/>
              <a:t>, </a:t>
            </a:r>
            <a:r>
              <a:rPr lang="en-CA" b="1" i="1" dirty="0" err="1"/>
              <a:t>modelée</a:t>
            </a:r>
            <a:r>
              <a:rPr lang="en-CA" b="1" i="1" dirty="0"/>
              <a:t>,</a:t>
            </a:r>
            <a:r>
              <a:rPr lang="en-CA" dirty="0"/>
              <a:t> et </a:t>
            </a:r>
            <a:r>
              <a:rPr lang="en-CA" b="1" i="1" dirty="0" err="1"/>
              <a:t>transmise</a:t>
            </a:r>
            <a:r>
              <a:rPr lang="en-CA" dirty="0"/>
              <a:t> </a:t>
            </a:r>
            <a:r>
              <a:rPr lang="en-CA" dirty="0" err="1"/>
              <a:t>d’une</a:t>
            </a:r>
            <a:r>
              <a:rPr lang="en-CA" dirty="0"/>
              <a:t> vie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l’autre</a:t>
            </a:r>
            <a:r>
              <a:rPr lang="en-CA" dirty="0"/>
              <a:t>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5" name="photo-1436377793074-e85196f02c35-small.jpg" descr="photo-1436377793074-e85196f02c35-small.jpg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29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24</a:t>
            </a:fld>
            <a:endParaRPr/>
          </a:p>
        </p:txBody>
      </p:sp>
      <p:sp>
        <p:nvSpPr>
          <p:cNvPr id="297" name="BTCP’s Mission and Method"/>
          <p:cNvSpPr txBox="1"/>
          <p:nvPr/>
        </p:nvSpPr>
        <p:spPr>
          <a:xfrm>
            <a:off x="3618703" y="8768520"/>
            <a:ext cx="17400597" cy="18569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14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>
              <a:defRPr sz="9900"/>
            </a:pPr>
            <a:r>
              <a:rPr lang="en-CA" sz="11400" dirty="0"/>
              <a:t>Mission et </a:t>
            </a:r>
            <a:r>
              <a:rPr lang="en-CA" sz="11400" dirty="0" err="1"/>
              <a:t>méthode</a:t>
            </a:r>
            <a:r>
              <a:rPr lang="en-CA" sz="11400" dirty="0"/>
              <a:t> du CFBP</a:t>
            </a:r>
            <a:endParaRPr sz="11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25</a:t>
            </a:fld>
            <a:endParaRPr/>
          </a:p>
        </p:txBody>
      </p:sp>
      <p:sp>
        <p:nvSpPr>
          <p:cNvPr id="300" name="To extend basic theological training to the world’s untrained pastors and church leaders in order to strengthen the local church and thus bring glory to our Lord Jesus Christ.  (Eph. 4:11-16)"/>
          <p:cNvSpPr txBox="1">
            <a:spLocks noGrp="1"/>
          </p:cNvSpPr>
          <p:nvPr>
            <p:ph type="body" sz="half" idx="1"/>
          </p:nvPr>
        </p:nvSpPr>
        <p:spPr>
          <a:xfrm>
            <a:off x="889000" y="3739852"/>
            <a:ext cx="11049000" cy="8941595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 algn="r" defTabSz="817244">
              <a:spcBef>
                <a:spcPts val="3300"/>
              </a:spcBef>
              <a:buClrTx/>
              <a:buSzTx/>
              <a:buNone/>
              <a:defRPr sz="7623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Étendre</a:t>
            </a:r>
            <a:r>
              <a:rPr lang="en-CA" dirty="0"/>
              <a:t> la formation </a:t>
            </a:r>
            <a:r>
              <a:rPr lang="en-CA" dirty="0" err="1"/>
              <a:t>théologique</a:t>
            </a:r>
            <a:r>
              <a:rPr lang="en-CA" dirty="0"/>
              <a:t> de base aux </a:t>
            </a:r>
            <a:r>
              <a:rPr lang="en-CA" dirty="0" err="1"/>
              <a:t>pasteurs</a:t>
            </a:r>
            <a:r>
              <a:rPr lang="en-CA" dirty="0"/>
              <a:t> et aux </a:t>
            </a:r>
            <a:r>
              <a:rPr lang="en-CA" dirty="0" err="1"/>
              <a:t>responsables</a:t>
            </a:r>
            <a:r>
              <a:rPr lang="en-CA" dirty="0"/>
              <a:t> </a:t>
            </a:r>
            <a:r>
              <a:rPr lang="en-CA" dirty="0" err="1"/>
              <a:t>d'église</a:t>
            </a:r>
            <a:r>
              <a:rPr lang="en-CA" dirty="0"/>
              <a:t> non </a:t>
            </a:r>
            <a:r>
              <a:rPr lang="en-CA" dirty="0" err="1"/>
              <a:t>formés</a:t>
            </a:r>
            <a:r>
              <a:rPr lang="en-CA" dirty="0"/>
              <a:t> dans le monde, </a:t>
            </a:r>
            <a:r>
              <a:rPr lang="en-CA" dirty="0" err="1"/>
              <a:t>afin</a:t>
            </a:r>
            <a:r>
              <a:rPr lang="en-CA" dirty="0"/>
              <a:t> de </a:t>
            </a:r>
            <a:r>
              <a:rPr lang="en-CA" dirty="0" err="1"/>
              <a:t>renforcer</a:t>
            </a:r>
            <a:r>
              <a:rPr lang="en-CA" dirty="0"/>
              <a:t> </a:t>
            </a:r>
            <a:r>
              <a:rPr lang="en-CA" dirty="0" err="1"/>
              <a:t>l'église</a:t>
            </a:r>
            <a:r>
              <a:rPr lang="en-CA" dirty="0"/>
              <a:t> locale et de donner </a:t>
            </a:r>
            <a:r>
              <a:rPr lang="en-CA" dirty="0" err="1"/>
              <a:t>ainsi</a:t>
            </a:r>
            <a:r>
              <a:rPr lang="en-CA" dirty="0"/>
              <a:t> gloire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notre</a:t>
            </a:r>
            <a:r>
              <a:rPr lang="en-CA" dirty="0"/>
              <a:t> Seigneur </a:t>
            </a:r>
            <a:r>
              <a:rPr lang="en-CA" dirty="0" err="1"/>
              <a:t>Jésus</a:t>
            </a:r>
            <a:r>
              <a:rPr lang="en-CA" dirty="0"/>
              <a:t>-Christ. (</a:t>
            </a:r>
            <a:r>
              <a:rPr lang="en-GB" sz="77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É</a:t>
            </a:r>
            <a:r>
              <a:rPr lang="en-CA" dirty="0"/>
              <a:t>ph. 4:11-16)</a:t>
            </a:r>
            <a:endParaRPr dirty="0"/>
          </a:p>
        </p:txBody>
      </p:sp>
      <p:sp>
        <p:nvSpPr>
          <p:cNvPr id="301" name="BTCP’s Mi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La mission du CFBP</a:t>
            </a:r>
            <a:endParaRPr dirty="0"/>
          </a:p>
        </p:txBody>
      </p:sp>
      <p:grpSp>
        <p:nvGrpSpPr>
          <p:cNvPr id="304" name="Bangladesh Class.jpg"/>
          <p:cNvGrpSpPr/>
          <p:nvPr/>
        </p:nvGrpSpPr>
        <p:grpSpPr>
          <a:xfrm flipH="1">
            <a:off x="12509500" y="3647498"/>
            <a:ext cx="11049000" cy="9258301"/>
            <a:chOff x="0" y="0"/>
            <a:chExt cx="11049000" cy="9258300"/>
          </a:xfrm>
        </p:grpSpPr>
        <p:pic>
          <p:nvPicPr>
            <p:cNvPr id="303" name="Bangladesh Class.jpg" descr="Bangladesh Class.jpg"/>
            <p:cNvPicPr>
              <a:picLocks noChangeAspect="1"/>
            </p:cNvPicPr>
            <p:nvPr/>
          </p:nvPicPr>
          <p:blipFill>
            <a:blip r:embed="rId2"/>
            <a:srcRect l="9629" r="9629"/>
            <a:stretch>
              <a:fillRect/>
            </a:stretch>
          </p:blipFill>
          <p:spPr>
            <a:xfrm>
              <a:off x="127000" y="88900"/>
              <a:ext cx="10795000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02" name="Bangladesh Class.jpg" descr="Bangladesh Class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04900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BTCP’s Training Method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La </a:t>
            </a:r>
            <a:r>
              <a:rPr lang="en-CA" dirty="0" err="1"/>
              <a:t>méthode</a:t>
            </a:r>
            <a:r>
              <a:rPr lang="en-CA" dirty="0"/>
              <a:t> de formation du CFBP</a:t>
            </a:r>
            <a:endParaRPr dirty="0"/>
          </a:p>
        </p:txBody>
      </p:sp>
      <p:sp>
        <p:nvSpPr>
          <p:cNvPr id="30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26</a:t>
            </a:fld>
            <a:endParaRPr/>
          </a:p>
        </p:txBody>
      </p:sp>
      <p:grpSp>
        <p:nvGrpSpPr>
          <p:cNvPr id="310" name="Image 3-2-16 at 1.25 PM.jpg"/>
          <p:cNvGrpSpPr/>
          <p:nvPr/>
        </p:nvGrpSpPr>
        <p:grpSpPr>
          <a:xfrm flipH="1">
            <a:off x="763662" y="3499328"/>
            <a:ext cx="10552038" cy="9231944"/>
            <a:chOff x="0" y="0"/>
            <a:chExt cx="10552037" cy="9231942"/>
          </a:xfrm>
        </p:grpSpPr>
        <p:pic>
          <p:nvPicPr>
            <p:cNvPr id="309" name="Image 3-2-16 at 1.25 PM.jpg" descr="Image 3-2-16 at 1.25 PM.jpg"/>
            <p:cNvPicPr>
              <a:picLocks noChangeAspect="1"/>
            </p:cNvPicPr>
            <p:nvPr/>
          </p:nvPicPr>
          <p:blipFill>
            <a:blip r:embed="rId2"/>
            <a:srcRect l="14015" t="9715" r="7848" b="228"/>
            <a:stretch>
              <a:fillRect/>
            </a:stretch>
          </p:blipFill>
          <p:spPr>
            <a:xfrm>
              <a:off x="127000" y="88900"/>
              <a:ext cx="10298038" cy="890174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08" name="Image 3-2-16 at 1.25 PM.jpg" descr="Image 3-2-16 at 1.25 PM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-1"/>
              <a:ext cx="10552039" cy="9231944"/>
            </a:xfrm>
            <a:prstGeom prst="rect">
              <a:avLst/>
            </a:prstGeom>
            <a:effectLst/>
          </p:spPr>
        </p:pic>
      </p:grpSp>
      <p:sp>
        <p:nvSpPr>
          <p:cNvPr id="311" name="Face to face, relational training (distance training is not permitted)…"/>
          <p:cNvSpPr txBox="1">
            <a:spLocks noGrp="1"/>
          </p:cNvSpPr>
          <p:nvPr>
            <p:ph type="body" sz="half" idx="1"/>
          </p:nvPr>
        </p:nvSpPr>
        <p:spPr>
          <a:xfrm>
            <a:off x="11772727" y="3773132"/>
            <a:ext cx="11763670" cy="9589277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pPr marL="555589" indent="-555589" defTabSz="767715">
              <a:spcBef>
                <a:spcPts val="1200"/>
              </a:spcBef>
              <a:defRPr sz="5301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Formation </a:t>
            </a:r>
            <a:r>
              <a:rPr lang="en-CA" dirty="0" err="1"/>
              <a:t>relationnelle</a:t>
            </a:r>
            <a:r>
              <a:rPr lang="en-CA" dirty="0"/>
              <a:t> en face </a:t>
            </a:r>
            <a:r>
              <a:rPr lang="en-CA" dirty="0" err="1"/>
              <a:t>à</a:t>
            </a:r>
            <a:r>
              <a:rPr lang="en-CA" dirty="0"/>
              <a:t> face (la formation </a:t>
            </a:r>
            <a:r>
              <a:rPr lang="en-CA" dirty="0" err="1"/>
              <a:t>à</a:t>
            </a:r>
            <a:r>
              <a:rPr lang="en-CA" dirty="0"/>
              <a:t> distance </a:t>
            </a:r>
            <a:r>
              <a:rPr lang="en-CA" dirty="0" err="1"/>
              <a:t>n'est</a:t>
            </a:r>
            <a:r>
              <a:rPr lang="en-CA" dirty="0"/>
              <a:t> pas </a:t>
            </a:r>
            <a:r>
              <a:rPr lang="en-CA" dirty="0" err="1"/>
              <a:t>autorisée</a:t>
            </a:r>
            <a:r>
              <a:rPr lang="en-CA" dirty="0"/>
              <a:t>)</a:t>
            </a:r>
          </a:p>
          <a:p>
            <a:pPr marL="555589" indent="-555589" defTabSz="767715">
              <a:spcBef>
                <a:spcPts val="1200"/>
              </a:spcBef>
              <a:defRPr sz="5301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Fournit</a:t>
            </a:r>
            <a:r>
              <a:rPr lang="en-CA" dirty="0"/>
              <a:t> le "minimum </a:t>
            </a:r>
            <a:r>
              <a:rPr lang="en-CA" dirty="0" err="1"/>
              <a:t>irréductible</a:t>
            </a:r>
            <a:r>
              <a:rPr lang="en-CA" dirty="0"/>
              <a:t>”</a:t>
            </a:r>
          </a:p>
          <a:p>
            <a:pPr marL="555589" indent="-555589" defTabSz="767715">
              <a:spcBef>
                <a:spcPts val="1200"/>
              </a:spcBef>
              <a:defRPr sz="5301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Former les </a:t>
            </a:r>
            <a:r>
              <a:rPr lang="en-CA" dirty="0" err="1"/>
              <a:t>étudiants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manier</a:t>
            </a:r>
            <a:r>
              <a:rPr lang="en-CA" dirty="0"/>
              <a:t> </a:t>
            </a:r>
            <a:r>
              <a:rPr lang="en-CA" dirty="0" err="1"/>
              <a:t>correctement</a:t>
            </a:r>
            <a:r>
              <a:rPr lang="en-CA" dirty="0"/>
              <a:t> la Parole de Dieu</a:t>
            </a:r>
          </a:p>
          <a:p>
            <a:pPr marL="555589" indent="-555589" defTabSz="767715">
              <a:spcBef>
                <a:spcPts val="1200"/>
              </a:spcBef>
              <a:defRPr sz="5301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Encourager la </a:t>
            </a:r>
            <a:r>
              <a:rPr lang="en-CA" dirty="0" err="1"/>
              <a:t>croissance</a:t>
            </a:r>
            <a:r>
              <a:rPr lang="en-CA" dirty="0"/>
              <a:t> spirituelle </a:t>
            </a:r>
            <a:r>
              <a:rPr lang="en-CA" dirty="0" err="1"/>
              <a:t>personnelle</a:t>
            </a:r>
            <a:endParaRPr lang="en-CA" dirty="0"/>
          </a:p>
          <a:p>
            <a:pPr marL="555589" indent="-555589" defTabSz="767715">
              <a:spcBef>
                <a:spcPts val="1200"/>
              </a:spcBef>
              <a:defRPr sz="5301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Permettre</a:t>
            </a:r>
            <a:r>
              <a:rPr lang="en-CA" dirty="0"/>
              <a:t> aux </a:t>
            </a:r>
            <a:r>
              <a:rPr lang="en-CA" dirty="0" err="1"/>
              <a:t>étudiants</a:t>
            </a:r>
            <a:r>
              <a:rPr lang="en-CA" dirty="0"/>
              <a:t> </a:t>
            </a:r>
            <a:r>
              <a:rPr lang="en-CA" dirty="0" err="1"/>
              <a:t>d'équiper</a:t>
            </a:r>
            <a:r>
              <a:rPr lang="en-CA" dirty="0"/>
              <a:t>, de former </a:t>
            </a:r>
            <a:r>
              <a:rPr lang="en-CA" dirty="0" err="1"/>
              <a:t>d'autres</a:t>
            </a:r>
            <a:r>
              <a:rPr lang="en-CA" dirty="0"/>
              <a:t> </a:t>
            </a:r>
            <a:r>
              <a:rPr lang="en-CA" dirty="0" err="1"/>
              <a:t>personnes</a:t>
            </a:r>
            <a:r>
              <a:rPr lang="en-CA" dirty="0"/>
              <a:t>, et les encourager </a:t>
            </a:r>
            <a:r>
              <a:rPr lang="en-CA" dirty="0" err="1"/>
              <a:t>à</a:t>
            </a:r>
            <a:r>
              <a:rPr lang="en-CA" dirty="0"/>
              <a:t> le faire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leur</a:t>
            </a:r>
            <a:r>
              <a:rPr lang="en-CA" dirty="0"/>
              <a:t> tour</a:t>
            </a:r>
          </a:p>
          <a:p>
            <a:pPr marL="555589" indent="-555589" defTabSz="767715">
              <a:spcBef>
                <a:spcPts val="1200"/>
              </a:spcBef>
              <a:defRPr sz="5301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Une </a:t>
            </a:r>
            <a:r>
              <a:rPr lang="en-CA" dirty="0" err="1"/>
              <a:t>éducation</a:t>
            </a:r>
            <a:r>
              <a:rPr lang="en-CA" dirty="0"/>
              <a:t> accessible et </a:t>
            </a:r>
            <a:r>
              <a:rPr lang="en-CA" dirty="0" err="1"/>
              <a:t>fondée</a:t>
            </a:r>
            <a:r>
              <a:rPr lang="en-CA" dirty="0"/>
              <a:t> sur </a:t>
            </a:r>
            <a:r>
              <a:rPr lang="en-CA" dirty="0" err="1"/>
              <a:t>l'église</a:t>
            </a:r>
            <a:endParaRPr lang="en-CA" dirty="0"/>
          </a:p>
          <a:p>
            <a:pPr marL="555589" indent="-555589" defTabSz="767715">
              <a:spcBef>
                <a:spcPts val="1200"/>
              </a:spcBef>
              <a:defRPr sz="5301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Interdénominationnel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3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3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1" grpId="1" build="p" bldLvl="5" animBg="1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3" name="photo-1436377793074-e85196f02c35-small.jpg" descr="photo-1436377793074-e85196f02c35-small.jpg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27</a:t>
            </a:fld>
            <a:endParaRPr/>
          </a:p>
        </p:txBody>
      </p:sp>
      <p:pic>
        <p:nvPicPr>
          <p:cNvPr id="315" name="1- i no longer have to guess.mp4" descr="1- i no longer have to guess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78352" y="959645"/>
            <a:ext cx="18443218" cy="10374310"/>
          </a:xfrm>
          <a:prstGeom prst="rect">
            <a:avLst/>
          </a:prstGeom>
        </p:spPr>
      </p:pic>
      <p:sp>
        <p:nvSpPr>
          <p:cNvPr id="316" name="BTCP training helps pastors preach confidently because their messages come directly from the Bible."/>
          <p:cNvSpPr txBox="1"/>
          <p:nvPr/>
        </p:nvSpPr>
        <p:spPr>
          <a:xfrm>
            <a:off x="2207942" y="11542498"/>
            <a:ext cx="20072196" cy="17953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55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La formation de la CFBP aide les </a:t>
            </a:r>
            <a:r>
              <a:rPr lang="en-CA" dirty="0" err="1"/>
              <a:t>pasteurs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prêcher</a:t>
            </a:r>
            <a:r>
              <a:rPr lang="en-CA" dirty="0"/>
              <a:t> avec assurance, car </a:t>
            </a:r>
            <a:r>
              <a:rPr lang="en-CA" dirty="0" err="1"/>
              <a:t>leurs</a:t>
            </a:r>
            <a:r>
              <a:rPr lang="en-CA" dirty="0"/>
              <a:t> messages </a:t>
            </a:r>
            <a:r>
              <a:rPr lang="en-CA" dirty="0" err="1"/>
              <a:t>proviennent</a:t>
            </a:r>
            <a:r>
              <a:rPr lang="en-CA" dirty="0"/>
              <a:t> </a:t>
            </a:r>
            <a:r>
              <a:rPr lang="en-CA" dirty="0" err="1"/>
              <a:t>directement</a:t>
            </a:r>
            <a:r>
              <a:rPr lang="en-CA" dirty="0"/>
              <a:t> de la Bible.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80" fill="hold"/>
                                        <p:tgtEl>
                                          <p:spTgt spid="3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15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BTCP &amp; Pastor Qualifica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Qualifications du CFBP et des </a:t>
            </a:r>
            <a:r>
              <a:rPr lang="en-CA" dirty="0" err="1"/>
              <a:t>pasteurs</a:t>
            </a:r>
            <a:endParaRPr dirty="0"/>
          </a:p>
        </p:txBody>
      </p:sp>
      <p:sp>
        <p:nvSpPr>
          <p:cNvPr id="3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28</a:t>
            </a:fld>
            <a:endParaRPr/>
          </a:p>
        </p:txBody>
      </p:sp>
      <p:grpSp>
        <p:nvGrpSpPr>
          <p:cNvPr id="322" name="FH020020.jpg"/>
          <p:cNvGrpSpPr/>
          <p:nvPr/>
        </p:nvGrpSpPr>
        <p:grpSpPr>
          <a:xfrm flipH="1">
            <a:off x="24978422" y="3282834"/>
            <a:ext cx="7660185" cy="9963484"/>
            <a:chOff x="0" y="0"/>
            <a:chExt cx="7660183" cy="9963482"/>
          </a:xfrm>
        </p:grpSpPr>
        <p:pic>
          <p:nvPicPr>
            <p:cNvPr id="321" name="FH020020.jpg" descr="FH020020.jpg"/>
            <p:cNvPicPr>
              <a:picLocks noChangeAspect="1"/>
            </p:cNvPicPr>
            <p:nvPr/>
          </p:nvPicPr>
          <p:blipFill>
            <a:blip r:embed="rId2"/>
            <a:srcRect l="41993" t="677" r="6815" b="677"/>
            <a:stretch>
              <a:fillRect/>
            </a:stretch>
          </p:blipFill>
          <p:spPr>
            <a:xfrm>
              <a:off x="127000" y="88900"/>
              <a:ext cx="7406184" cy="96332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20" name="FH020020.jpg" descr="FH020020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7660184" cy="9963483"/>
            </a:xfrm>
            <a:prstGeom prst="rect">
              <a:avLst/>
            </a:prstGeom>
            <a:effectLst/>
          </p:spPr>
        </p:pic>
      </p:grpSp>
      <p:sp>
        <p:nvSpPr>
          <p:cNvPr id="323" name="BTCP does not ordain anyone…"/>
          <p:cNvSpPr txBox="1">
            <a:spLocks noGrp="1"/>
          </p:cNvSpPr>
          <p:nvPr>
            <p:ph type="body" idx="1"/>
          </p:nvPr>
        </p:nvSpPr>
        <p:spPr>
          <a:xfrm>
            <a:off x="879202" y="3289300"/>
            <a:ext cx="22479001" cy="10152561"/>
          </a:xfrm>
          <a:prstGeom prst="rect">
            <a:avLst/>
          </a:prstGeom>
        </p:spPr>
        <p:txBody>
          <a:bodyPr anchor="t">
            <a:normAutofit fontScale="92500"/>
          </a:bodyPr>
          <a:lstStyle/>
          <a:p>
            <a:pPr marL="542544" indent="-542544" defTabSz="734694">
              <a:spcBef>
                <a:spcPts val="1900"/>
              </a:spcBef>
              <a:defRPr sz="5073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La CFBP </a:t>
            </a:r>
            <a:r>
              <a:rPr lang="en-CA" dirty="0" err="1"/>
              <a:t>n'ordonne</a:t>
            </a:r>
            <a:r>
              <a:rPr lang="en-CA" dirty="0"/>
              <a:t> </a:t>
            </a:r>
            <a:r>
              <a:rPr lang="en-CA" dirty="0" err="1"/>
              <a:t>personne</a:t>
            </a:r>
            <a:endParaRPr lang="en-CA" dirty="0"/>
          </a:p>
          <a:p>
            <a:pPr marL="542544" indent="-542544" defTabSz="734694">
              <a:spcBef>
                <a:spcPts val="1900"/>
              </a:spcBef>
              <a:defRPr sz="5073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D'après</a:t>
            </a:r>
            <a:r>
              <a:rPr lang="en-CA" dirty="0"/>
              <a:t> les </a:t>
            </a:r>
            <a:r>
              <a:rPr lang="en-CA" dirty="0" err="1"/>
              <a:t>Écritures</a:t>
            </a:r>
            <a:r>
              <a:rPr lang="en-CA" dirty="0"/>
              <a:t>, nous </a:t>
            </a:r>
            <a:r>
              <a:rPr lang="en-CA" dirty="0" err="1"/>
              <a:t>sommes</a:t>
            </a:r>
            <a:r>
              <a:rPr lang="en-CA" dirty="0"/>
              <a:t> </a:t>
            </a:r>
            <a:r>
              <a:rPr lang="en-CA" dirty="0" err="1"/>
              <a:t>convaincus</a:t>
            </a:r>
            <a:r>
              <a:rPr lang="en-CA" dirty="0"/>
              <a:t> </a:t>
            </a:r>
            <a:r>
              <a:rPr lang="en-CA" dirty="0" err="1"/>
              <a:t>qu'un</a:t>
            </a:r>
            <a:r>
              <a:rPr lang="en-CA" dirty="0"/>
              <a:t> </a:t>
            </a:r>
            <a:r>
              <a:rPr lang="en-CA" dirty="0" err="1"/>
              <a:t>pasteur</a:t>
            </a:r>
            <a:r>
              <a:rPr lang="en-CA" dirty="0"/>
              <a:t> </a:t>
            </a:r>
            <a:r>
              <a:rPr lang="en-CA" dirty="0" err="1"/>
              <a:t>remplit</a:t>
            </a:r>
            <a:r>
              <a:rPr lang="en-CA" dirty="0"/>
              <a:t> la </a:t>
            </a:r>
            <a:r>
              <a:rPr lang="en-CA" dirty="0" err="1"/>
              <a:t>fonction</a:t>
            </a:r>
            <a:r>
              <a:rPr lang="en-CA" dirty="0"/>
              <a:t> </a:t>
            </a:r>
            <a:r>
              <a:rPr lang="en-CA" dirty="0" err="1"/>
              <a:t>d'ancien</a:t>
            </a:r>
            <a:r>
              <a:rPr lang="en-CA" dirty="0"/>
              <a:t>. Par </a:t>
            </a:r>
            <a:r>
              <a:rPr lang="en-CA" dirty="0" err="1"/>
              <a:t>conséquent</a:t>
            </a:r>
            <a:r>
              <a:rPr lang="en-CA" dirty="0"/>
              <a:t>, </a:t>
            </a:r>
            <a:r>
              <a:rPr lang="en-CA" dirty="0" err="1"/>
              <a:t>cette</a:t>
            </a:r>
            <a:r>
              <a:rPr lang="en-CA" dirty="0"/>
              <a:t> </a:t>
            </a:r>
            <a:r>
              <a:rPr lang="en-CA" dirty="0" err="1"/>
              <a:t>fonction</a:t>
            </a:r>
            <a:r>
              <a:rPr lang="en-CA" dirty="0"/>
              <a:t> doit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exercée</a:t>
            </a:r>
            <a:r>
              <a:rPr lang="en-CA" dirty="0"/>
              <a:t> par un homme qui </a:t>
            </a:r>
            <a:r>
              <a:rPr lang="en-CA" dirty="0" err="1"/>
              <a:t>remplit</a:t>
            </a:r>
            <a:r>
              <a:rPr lang="en-CA" dirty="0"/>
              <a:t> les conditions </a:t>
            </a:r>
            <a:r>
              <a:rPr lang="en-CA" dirty="0" err="1"/>
              <a:t>énoncées</a:t>
            </a:r>
            <a:r>
              <a:rPr lang="en-CA" dirty="0"/>
              <a:t> </a:t>
            </a:r>
            <a:r>
              <a:rPr lang="en-CA" dirty="0" err="1"/>
              <a:t>en</a:t>
            </a:r>
            <a:r>
              <a:rPr lang="en-CA" dirty="0"/>
              <a:t> 1 Tim. 3 et </a:t>
            </a:r>
            <a:r>
              <a:rPr lang="en-CA" dirty="0" err="1"/>
              <a:t>Tite</a:t>
            </a:r>
            <a:r>
              <a:rPr lang="en-CA" dirty="0"/>
              <a:t> 1.</a:t>
            </a:r>
          </a:p>
          <a:p>
            <a:pPr marL="542544" indent="-542544" defTabSz="734694">
              <a:spcBef>
                <a:spcPts val="1900"/>
              </a:spcBef>
              <a:defRPr sz="5073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programme CFBP ne doit pas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utilisé</a:t>
            </a:r>
            <a:r>
              <a:rPr lang="en-CA" dirty="0"/>
              <a:t> dans le but de former des hommes divorcés </a:t>
            </a:r>
            <a:r>
              <a:rPr lang="en-CA" dirty="0" err="1"/>
              <a:t>ou</a:t>
            </a:r>
            <a:r>
              <a:rPr lang="en-CA" dirty="0"/>
              <a:t> des femmes pour </a:t>
            </a:r>
            <a:r>
              <a:rPr lang="en-CA" dirty="0" err="1"/>
              <a:t>qu’ils</a:t>
            </a:r>
            <a:r>
              <a:rPr lang="en-CA" dirty="0"/>
              <a:t>/</a:t>
            </a:r>
            <a:r>
              <a:rPr lang="en-CA" dirty="0" err="1"/>
              <a:t>elles</a:t>
            </a:r>
            <a:r>
              <a:rPr lang="en-CA" dirty="0"/>
              <a:t> </a:t>
            </a:r>
            <a:r>
              <a:rPr lang="en-CA" dirty="0" err="1"/>
              <a:t>puissent</a:t>
            </a:r>
            <a:r>
              <a:rPr lang="en-CA" dirty="0"/>
              <a:t> </a:t>
            </a:r>
            <a:r>
              <a:rPr lang="en-CA" dirty="0" err="1"/>
              <a:t>exercer</a:t>
            </a:r>
            <a:r>
              <a:rPr lang="en-CA" dirty="0"/>
              <a:t> la </a:t>
            </a:r>
            <a:r>
              <a:rPr lang="en-CA" dirty="0" err="1"/>
              <a:t>fonction</a:t>
            </a:r>
            <a:r>
              <a:rPr lang="en-CA" dirty="0"/>
              <a:t> de </a:t>
            </a:r>
            <a:r>
              <a:rPr lang="en-CA" dirty="0" err="1"/>
              <a:t>pasteur</a:t>
            </a:r>
            <a:r>
              <a:rPr lang="en-CA" dirty="0"/>
              <a:t> </a:t>
            </a:r>
            <a:r>
              <a:rPr lang="en-CA" dirty="0" err="1"/>
              <a:t>ou</a:t>
            </a:r>
            <a:r>
              <a:rPr lang="en-CA" dirty="0"/>
              <a:t> </a:t>
            </a:r>
            <a:r>
              <a:rPr lang="en-CA" dirty="0" err="1"/>
              <a:t>d'ancien</a:t>
            </a:r>
            <a:r>
              <a:rPr lang="en-CA" dirty="0"/>
              <a:t>.</a:t>
            </a:r>
          </a:p>
          <a:p>
            <a:pPr marL="542544" indent="-542544" defTabSz="734694">
              <a:spcBef>
                <a:spcPts val="1900"/>
              </a:spcBef>
              <a:defRPr sz="5073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Tous</a:t>
            </a:r>
            <a:r>
              <a:rPr lang="en-CA" dirty="0"/>
              <a:t> </a:t>
            </a:r>
            <a:r>
              <a:rPr lang="en-CA" dirty="0" err="1"/>
              <a:t>ceux</a:t>
            </a:r>
            <a:r>
              <a:rPr lang="en-CA" dirty="0"/>
              <a:t> qui </a:t>
            </a:r>
            <a:r>
              <a:rPr lang="en-CA" dirty="0" err="1"/>
              <a:t>désirent</a:t>
            </a:r>
            <a:r>
              <a:rPr lang="en-CA" dirty="0"/>
              <a:t>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mieux</a:t>
            </a:r>
            <a:r>
              <a:rPr lang="en-CA" dirty="0"/>
              <a:t> </a:t>
            </a:r>
            <a:r>
              <a:rPr lang="en-CA" dirty="0" err="1"/>
              <a:t>équipés</a:t>
            </a:r>
            <a:r>
              <a:rPr lang="en-CA" dirty="0"/>
              <a:t> pour le </a:t>
            </a:r>
            <a:r>
              <a:rPr lang="en-CA" dirty="0" err="1"/>
              <a:t>ministère</a:t>
            </a:r>
            <a:r>
              <a:rPr lang="en-CA" dirty="0"/>
              <a:t> </a:t>
            </a:r>
            <a:r>
              <a:rPr lang="en-CA" dirty="0" err="1"/>
              <a:t>peuvent</a:t>
            </a:r>
            <a:r>
              <a:rPr lang="en-CA" dirty="0"/>
              <a:t>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formés</a:t>
            </a:r>
            <a:r>
              <a:rPr lang="en-CA" dirty="0"/>
              <a:t> grâce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notre</a:t>
            </a:r>
            <a:r>
              <a:rPr lang="en-CA" dirty="0"/>
              <a:t> programme FBLC (Formation </a:t>
            </a:r>
            <a:r>
              <a:rPr lang="en-CA" dirty="0" err="1"/>
              <a:t>Biblique</a:t>
            </a:r>
            <a:r>
              <a:rPr lang="en-CA" dirty="0"/>
              <a:t> pour les Leaders </a:t>
            </a:r>
            <a:r>
              <a:rPr lang="en-CA" dirty="0" err="1"/>
              <a:t>Chrétiens</a:t>
            </a:r>
            <a:r>
              <a:rPr lang="en-CA" dirty="0"/>
              <a:t>).</a:t>
            </a:r>
          </a:p>
          <a:p>
            <a:pPr marL="542544" indent="-542544" defTabSz="734694">
              <a:spcBef>
                <a:spcPts val="1900"/>
              </a:spcBef>
              <a:defRPr sz="5073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FBLC utilise au </a:t>
            </a:r>
            <a:r>
              <a:rPr lang="en-CA" dirty="0" err="1"/>
              <a:t>moins</a:t>
            </a:r>
            <a:r>
              <a:rPr lang="en-CA" dirty="0"/>
              <a:t> 8 des </a:t>
            </a:r>
            <a:r>
              <a:rPr lang="en-CA" dirty="0" err="1"/>
              <a:t>cours</a:t>
            </a:r>
            <a:r>
              <a:rPr lang="en-CA" dirty="0"/>
              <a:t> du CFBP et les </a:t>
            </a:r>
            <a:r>
              <a:rPr lang="en-CA" dirty="0" err="1"/>
              <a:t>diplômés</a:t>
            </a:r>
            <a:r>
              <a:rPr lang="en-CA" dirty="0"/>
              <a:t> </a:t>
            </a:r>
            <a:r>
              <a:rPr lang="en-CA" dirty="0" err="1"/>
              <a:t>reçoivent</a:t>
            </a:r>
            <a:r>
              <a:rPr lang="en-CA" dirty="0"/>
              <a:t> un </a:t>
            </a:r>
            <a:r>
              <a:rPr lang="en-CA" dirty="0" err="1"/>
              <a:t>certificat</a:t>
            </a:r>
            <a:r>
              <a:rPr lang="en-CA" dirty="0"/>
              <a:t> de formation </a:t>
            </a:r>
            <a:r>
              <a:rPr lang="en-CA" dirty="0" err="1"/>
              <a:t>biblique</a:t>
            </a:r>
            <a:r>
              <a:rPr lang="en-CA" dirty="0"/>
              <a:t> pour les leaders </a:t>
            </a:r>
            <a:r>
              <a:rPr lang="en-CA" dirty="0" err="1"/>
              <a:t>chrétiens</a:t>
            </a:r>
            <a:r>
              <a:rPr lang="en-CA" dirty="0"/>
              <a:t> (FBLC) </a:t>
            </a:r>
            <a:r>
              <a:rPr lang="en-CA" dirty="0" err="1"/>
              <a:t>à</a:t>
            </a:r>
            <a:r>
              <a:rPr lang="en-CA" dirty="0"/>
              <a:t> la fin de </a:t>
            </a:r>
            <a:r>
              <a:rPr lang="en-CA" dirty="0" err="1"/>
              <a:t>leur</a:t>
            </a:r>
            <a:r>
              <a:rPr lang="en-CA" dirty="0"/>
              <a:t> formation.</a:t>
            </a:r>
          </a:p>
          <a:p>
            <a:pPr marL="542544" indent="-542544" defTabSz="734694">
              <a:spcBef>
                <a:spcPts val="1900"/>
              </a:spcBef>
              <a:defRPr sz="5073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Notre position sur la qualification des </a:t>
            </a:r>
            <a:r>
              <a:rPr lang="en-CA" dirty="0" err="1"/>
              <a:t>pasteurs</a:t>
            </a:r>
            <a:r>
              <a:rPr lang="en-CA" dirty="0"/>
              <a:t> se </a:t>
            </a:r>
            <a:r>
              <a:rPr lang="en-CA" dirty="0" err="1"/>
              <a:t>trouve</a:t>
            </a:r>
            <a:r>
              <a:rPr lang="en-CA" dirty="0"/>
              <a:t> aux pages 7 et 8 des </a:t>
            </a:r>
            <a:r>
              <a:rPr lang="en-CA" dirty="0" err="1"/>
              <a:t>lignes</a:t>
            </a:r>
            <a:r>
              <a:rPr lang="en-CA" dirty="0"/>
              <a:t> directrices pour la formation des </a:t>
            </a:r>
            <a:r>
              <a:rPr lang="en-CA" dirty="0" err="1"/>
              <a:t>enseignants</a:t>
            </a:r>
            <a:r>
              <a:rPr lang="en-CA" dirty="0"/>
              <a:t>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3" grpId="1" build="p" bldLvl="5" animBg="1" advAuto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5" name="2014-03-25 13.55.10.jpg" descr="2014-03-25 13.55.10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12500" b="12500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2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29</a:t>
            </a:fld>
            <a:endParaRPr/>
          </a:p>
        </p:txBody>
      </p:sp>
      <p:sp>
        <p:nvSpPr>
          <p:cNvPr id="327" name="BTCP Concept…"/>
          <p:cNvSpPr txBox="1"/>
          <p:nvPr/>
        </p:nvSpPr>
        <p:spPr>
          <a:xfrm>
            <a:off x="5776335" y="5283210"/>
            <a:ext cx="12444760" cy="3149580"/>
          </a:xfrm>
          <a:prstGeom prst="rect">
            <a:avLst/>
          </a:prstGeom>
          <a:ln w="12700">
            <a:miter lim="400000"/>
          </a:ln>
          <a:effectLst>
            <a:outerShdw blurRad="431800" dist="27394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99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Concept du CFBP </a:t>
            </a:r>
          </a:p>
          <a:p>
            <a:pPr>
              <a:defRPr sz="99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&amp; Programme </a:t>
            </a:r>
            <a:r>
              <a:rPr lang="en-CA" dirty="0" err="1"/>
              <a:t>d'études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The BTCP Concept…"/>
          <p:cNvSpPr txBox="1">
            <a:spLocks noGrp="1"/>
          </p:cNvSpPr>
          <p:nvPr>
            <p:ph type="title"/>
          </p:nvPr>
        </p:nvSpPr>
        <p:spPr>
          <a:xfrm>
            <a:off x="952500" y="787400"/>
            <a:ext cx="22479000" cy="3969052"/>
          </a:xfrm>
          <a:prstGeom prst="rect">
            <a:avLst/>
          </a:prstGeom>
        </p:spPr>
        <p:txBody>
          <a:bodyPr anchor="t"/>
          <a:lstStyle/>
          <a:p>
            <a:pPr>
              <a:lnSpc>
                <a:spcPct val="80000"/>
              </a:lnSpc>
              <a:spcBef>
                <a:spcPts val="0"/>
              </a:spcBef>
              <a:defRPr sz="10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concept du CFBP</a:t>
            </a:r>
            <a:br>
              <a:rPr lang="en-CA" dirty="0"/>
            </a:br>
            <a:r>
              <a:rPr lang="en-CA" sz="8000" dirty="0" err="1"/>
              <a:t>Équiper</a:t>
            </a:r>
            <a:r>
              <a:rPr lang="en-CA" sz="8000" dirty="0"/>
              <a:t> pour le </a:t>
            </a:r>
            <a:r>
              <a:rPr lang="en-CA" sz="8000" dirty="0" err="1"/>
              <a:t>ministère</a:t>
            </a:r>
            <a:r>
              <a:rPr lang="en-CA" sz="8000" dirty="0"/>
              <a:t> </a:t>
            </a:r>
            <a:r>
              <a:rPr lang="en-CA" sz="8000" dirty="0" err="1"/>
              <a:t>d’une</a:t>
            </a:r>
            <a:r>
              <a:rPr lang="en-CA" sz="8000" dirty="0"/>
              <a:t> vie </a:t>
            </a:r>
            <a:r>
              <a:rPr lang="en-CA" sz="8000" dirty="0" err="1"/>
              <a:t>à</a:t>
            </a:r>
            <a:r>
              <a:rPr lang="en-CA" sz="8000" dirty="0"/>
              <a:t> </a:t>
            </a:r>
            <a:r>
              <a:rPr lang="en-CA" sz="8000" dirty="0" err="1"/>
              <a:t>l’autre</a:t>
            </a:r>
            <a:endParaRPr sz="8000" dirty="0"/>
          </a:p>
        </p:txBody>
      </p:sp>
      <p:sp>
        <p:nvSpPr>
          <p:cNvPr id="33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30</a:t>
            </a:fld>
            <a:endParaRPr/>
          </a:p>
        </p:txBody>
      </p:sp>
      <p:sp>
        <p:nvSpPr>
          <p:cNvPr id="331" name="Bible-centered training…"/>
          <p:cNvSpPr txBox="1"/>
          <p:nvPr/>
        </p:nvSpPr>
        <p:spPr>
          <a:xfrm>
            <a:off x="1318744" y="3607543"/>
            <a:ext cx="9633950" cy="30828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652638" indent="-652638" algn="l">
              <a:spcBef>
                <a:spcPts val="1900"/>
              </a:spcBef>
              <a:buClr>
                <a:srgbClr val="929292"/>
              </a:buClr>
              <a:buSzPct val="60000"/>
              <a:buFont typeface="Zapf Dingbats"/>
              <a:buChar char="❖"/>
              <a:defRPr sz="6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5400" dirty="0"/>
              <a:t>Formation </a:t>
            </a:r>
            <a:r>
              <a:rPr lang="en-CA" sz="5400" dirty="0" err="1"/>
              <a:t>centrée</a:t>
            </a:r>
            <a:r>
              <a:rPr lang="en-CA" sz="5400" dirty="0"/>
              <a:t> sur la Bible</a:t>
            </a:r>
          </a:p>
          <a:p>
            <a:pPr marL="652638" indent="-652638" algn="l">
              <a:spcBef>
                <a:spcPts val="1900"/>
              </a:spcBef>
              <a:buClr>
                <a:srgbClr val="929292"/>
              </a:buClr>
              <a:buSzPct val="60000"/>
              <a:buFont typeface="Zapf Dingbats"/>
              <a:buChar char="❖"/>
              <a:defRPr sz="6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5400" dirty="0"/>
              <a:t>Une </a:t>
            </a:r>
            <a:r>
              <a:rPr lang="en-CA" sz="5400" dirty="0" err="1"/>
              <a:t>éducation</a:t>
            </a:r>
            <a:r>
              <a:rPr lang="en-CA" sz="5400" dirty="0"/>
              <a:t> accessible</a:t>
            </a:r>
          </a:p>
          <a:p>
            <a:pPr marL="652638" indent="-652638" algn="l">
              <a:spcBef>
                <a:spcPts val="1900"/>
              </a:spcBef>
              <a:buClr>
                <a:srgbClr val="929292"/>
              </a:buClr>
              <a:buSzPct val="60000"/>
              <a:buFont typeface="Zapf Dingbats"/>
              <a:buChar char="❖"/>
              <a:defRPr sz="6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5400" dirty="0" err="1"/>
              <a:t>Enseignant</a:t>
            </a:r>
            <a:r>
              <a:rPr lang="en-CA" sz="5400" dirty="0"/>
              <a:t> </a:t>
            </a:r>
            <a:r>
              <a:rPr lang="en-CA" sz="5400" dirty="0" err="1"/>
              <a:t>qualifié</a:t>
            </a:r>
            <a:endParaRPr sz="5400" dirty="0"/>
          </a:p>
        </p:txBody>
      </p:sp>
      <p:sp>
        <p:nvSpPr>
          <p:cNvPr id="332" name="Biblically qualified students…"/>
          <p:cNvSpPr txBox="1"/>
          <p:nvPr/>
        </p:nvSpPr>
        <p:spPr>
          <a:xfrm>
            <a:off x="11289585" y="3607544"/>
            <a:ext cx="11657149" cy="30828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 marL="652638" indent="-652638" algn="l">
              <a:spcBef>
                <a:spcPts val="1900"/>
              </a:spcBef>
              <a:buClr>
                <a:srgbClr val="929292"/>
              </a:buClr>
              <a:buSzPct val="60000"/>
              <a:buFont typeface="Zapf Dingbats"/>
              <a:buChar char="❖"/>
              <a:defRPr sz="6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5400" dirty="0" err="1"/>
              <a:t>Étudiants</a:t>
            </a:r>
            <a:r>
              <a:rPr lang="en-CA" sz="5400" dirty="0"/>
              <a:t> </a:t>
            </a:r>
            <a:r>
              <a:rPr lang="en-CA" sz="5400" dirty="0" err="1"/>
              <a:t>qualifiés</a:t>
            </a:r>
            <a:r>
              <a:rPr lang="en-CA" sz="5400" dirty="0"/>
              <a:t> sur le plan </a:t>
            </a:r>
            <a:r>
              <a:rPr lang="en-CA" sz="5400" dirty="0" err="1"/>
              <a:t>biblique</a:t>
            </a:r>
            <a:endParaRPr lang="en-CA" sz="5400" dirty="0"/>
          </a:p>
          <a:p>
            <a:pPr marL="652638" indent="-652638" algn="l">
              <a:spcBef>
                <a:spcPts val="1900"/>
              </a:spcBef>
              <a:buClr>
                <a:srgbClr val="929292"/>
              </a:buClr>
              <a:buSzPct val="60000"/>
              <a:buFont typeface="Zapf Dingbats"/>
              <a:buChar char="❖"/>
              <a:defRPr sz="6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5400" dirty="0"/>
              <a:t>Une formation accessible </a:t>
            </a:r>
            <a:r>
              <a:rPr lang="en-CA" sz="5400" dirty="0" err="1"/>
              <a:t>localement</a:t>
            </a:r>
            <a:endParaRPr lang="en-CA" sz="5400" dirty="0"/>
          </a:p>
          <a:p>
            <a:pPr marL="652638" indent="-652638" algn="l">
              <a:spcBef>
                <a:spcPts val="1900"/>
              </a:spcBef>
              <a:buClr>
                <a:srgbClr val="929292"/>
              </a:buClr>
              <a:buSzPct val="60000"/>
              <a:buFont typeface="Zapf Dingbats"/>
              <a:buChar char="❖"/>
              <a:defRPr sz="6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5400" dirty="0"/>
              <a:t>Transmissible</a:t>
            </a:r>
            <a:endParaRPr sz="5400" dirty="0"/>
          </a:p>
        </p:txBody>
      </p:sp>
      <p:grpSp>
        <p:nvGrpSpPr>
          <p:cNvPr id="335" name="Nagishot BTCL Students.jpg"/>
          <p:cNvGrpSpPr/>
          <p:nvPr/>
        </p:nvGrpSpPr>
        <p:grpSpPr>
          <a:xfrm>
            <a:off x="823022" y="7206042"/>
            <a:ext cx="22733001" cy="6040275"/>
            <a:chOff x="0" y="0"/>
            <a:chExt cx="22733000" cy="6040274"/>
          </a:xfrm>
        </p:grpSpPr>
        <p:pic>
          <p:nvPicPr>
            <p:cNvPr id="334" name="Nagishot BTCL Students.jpg" descr="Nagishot BTCL Students.jpg"/>
            <p:cNvPicPr>
              <a:picLocks noChangeAspect="1"/>
            </p:cNvPicPr>
            <p:nvPr/>
          </p:nvPicPr>
          <p:blipFill>
            <a:blip r:embed="rId2"/>
            <a:srcRect t="39671" r="2505" b="23180"/>
            <a:stretch>
              <a:fillRect/>
            </a:stretch>
          </p:blipFill>
          <p:spPr>
            <a:xfrm>
              <a:off x="127000" y="88900"/>
              <a:ext cx="22479000" cy="5710075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33" name="Nagishot BTCL Students.jpg" descr="Nagishot BTCL Students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040275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3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1" grpId="1" build="p" bldLvl="5" animBg="1" advAuto="0"/>
      <p:bldP spid="332" grpId="2" build="p" bldLvl="5" animBg="1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3 Essential Parts of The Concept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3 </a:t>
            </a:r>
            <a:r>
              <a:rPr lang="en-CA" dirty="0" err="1"/>
              <a:t>éléments</a:t>
            </a:r>
            <a:r>
              <a:rPr lang="en-CA" dirty="0"/>
              <a:t> </a:t>
            </a:r>
            <a:r>
              <a:rPr lang="en-CA" dirty="0" err="1"/>
              <a:t>essentiels</a:t>
            </a:r>
            <a:r>
              <a:rPr lang="en-CA" dirty="0"/>
              <a:t> du concept</a:t>
            </a:r>
            <a:endParaRPr dirty="0"/>
          </a:p>
        </p:txBody>
      </p:sp>
      <p:sp>
        <p:nvSpPr>
          <p:cNvPr id="33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31</a:t>
            </a:fld>
            <a:endParaRPr/>
          </a:p>
        </p:txBody>
      </p:sp>
      <p:sp>
        <p:nvSpPr>
          <p:cNvPr id="339" name="The Scriptures…"/>
          <p:cNvSpPr txBox="1"/>
          <p:nvPr/>
        </p:nvSpPr>
        <p:spPr>
          <a:xfrm>
            <a:off x="12873049" y="4385689"/>
            <a:ext cx="8213787" cy="66845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528319" indent="-528319" algn="l">
              <a:lnSpc>
                <a:spcPct val="150000"/>
              </a:lnSpc>
              <a:buSzPct val="100000"/>
              <a:buFontTx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 Les </a:t>
            </a:r>
            <a:r>
              <a:rPr lang="en-GB" sz="9900" dirty="0" err="1">
                <a:sym typeface="Times New Roman"/>
              </a:rPr>
              <a:t>É</a:t>
            </a:r>
            <a:r>
              <a:rPr lang="en-CA" dirty="0" err="1"/>
              <a:t>critures</a:t>
            </a:r>
            <a:endParaRPr lang="en-CA" dirty="0"/>
          </a:p>
          <a:p>
            <a:pPr marL="528319" indent="-528319" algn="l">
              <a:lnSpc>
                <a:spcPct val="150000"/>
              </a:lnSpc>
              <a:buSzPct val="100000"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 </a:t>
            </a:r>
            <a:r>
              <a:rPr lang="en-CA" dirty="0"/>
              <a:t>Les </a:t>
            </a:r>
            <a:r>
              <a:rPr lang="en-CA" dirty="0" err="1"/>
              <a:t>manuels</a:t>
            </a:r>
            <a:endParaRPr dirty="0"/>
          </a:p>
          <a:p>
            <a:pPr marL="528319" indent="-528319" algn="l">
              <a:lnSpc>
                <a:spcPct val="150000"/>
              </a:lnSpc>
              <a:buSzPct val="100000"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 </a:t>
            </a:r>
            <a:r>
              <a:rPr lang="en-CA" dirty="0" err="1"/>
              <a:t>L'enseignant</a:t>
            </a:r>
            <a:endParaRPr dirty="0"/>
          </a:p>
        </p:txBody>
      </p:sp>
      <p:grpSp>
        <p:nvGrpSpPr>
          <p:cNvPr id="342" name="3 legged stool.png"/>
          <p:cNvGrpSpPr/>
          <p:nvPr/>
        </p:nvGrpSpPr>
        <p:grpSpPr>
          <a:xfrm>
            <a:off x="1276680" y="3647498"/>
            <a:ext cx="8736940" cy="9258301"/>
            <a:chOff x="0" y="0"/>
            <a:chExt cx="8736938" cy="9258300"/>
          </a:xfrm>
        </p:grpSpPr>
        <p:pic>
          <p:nvPicPr>
            <p:cNvPr id="341" name="3 legged stool.png" descr="3 legged stool.png"/>
            <p:cNvPicPr>
              <a:picLocks noChangeAspect="1"/>
            </p:cNvPicPr>
            <p:nvPr/>
          </p:nvPicPr>
          <p:blipFill>
            <a:blip r:embed="rId2"/>
            <a:srcRect l="5724" t="19512" r="5724" b="8283"/>
            <a:stretch>
              <a:fillRect/>
            </a:stretch>
          </p:blipFill>
          <p:spPr>
            <a:xfrm>
              <a:off x="127000" y="88900"/>
              <a:ext cx="8482939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40" name="3 legged stool.png" descr="3 legged stool.pn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873694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" grpId="1" build="p" bldLvl="5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1) The Scriptures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1) </a:t>
            </a:r>
            <a:r>
              <a:rPr lang="en-CA" dirty="0"/>
              <a:t>Les </a:t>
            </a:r>
            <a:r>
              <a:rPr lang="en-GB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Arial" panose="020B0604020202020204" pitchFamily="34" charset="0"/>
              </a:rPr>
              <a:t>É</a:t>
            </a:r>
            <a:r>
              <a:rPr lang="en-CA" dirty="0" err="1"/>
              <a:t>critures</a:t>
            </a:r>
            <a:endParaRPr dirty="0"/>
          </a:p>
        </p:txBody>
      </p:sp>
      <p:sp>
        <p:nvSpPr>
          <p:cNvPr id="3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32</a:t>
            </a:fld>
            <a:endParaRPr/>
          </a:p>
        </p:txBody>
      </p:sp>
      <p:sp>
        <p:nvSpPr>
          <p:cNvPr id="346" name="The Bible is the “textbook”…"/>
          <p:cNvSpPr txBox="1"/>
          <p:nvPr/>
        </p:nvSpPr>
        <p:spPr>
          <a:xfrm>
            <a:off x="11115203" y="3946169"/>
            <a:ext cx="11637222" cy="80842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La Bible </a:t>
            </a:r>
            <a:r>
              <a:rPr lang="en-CA" dirty="0" err="1"/>
              <a:t>est</a:t>
            </a:r>
            <a:r>
              <a:rPr lang="en-CA" dirty="0"/>
              <a:t> le “livre de </a:t>
            </a:r>
            <a:r>
              <a:rPr lang="en-CA" dirty="0" err="1"/>
              <a:t>référence</a:t>
            </a:r>
            <a:r>
              <a:rPr lang="en-CA" dirty="0"/>
              <a:t>”</a:t>
            </a:r>
          </a:p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étudiants</a:t>
            </a:r>
            <a:r>
              <a:rPr lang="en-CA" dirty="0"/>
              <a:t> </a:t>
            </a:r>
            <a:r>
              <a:rPr lang="en-CA" dirty="0" err="1"/>
              <a:t>utilisent</a:t>
            </a:r>
            <a:r>
              <a:rPr lang="en-CA" dirty="0"/>
              <a:t> la </a:t>
            </a:r>
            <a:r>
              <a:rPr lang="en-CA" dirty="0" err="1"/>
              <a:t>même</a:t>
            </a:r>
            <a:r>
              <a:rPr lang="en-CA" dirty="0"/>
              <a:t> Bible </a:t>
            </a:r>
            <a:r>
              <a:rPr lang="en-CA" dirty="0" err="1"/>
              <a:t>d'étude</a:t>
            </a:r>
            <a:endParaRPr lang="en-CA" dirty="0"/>
          </a:p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étudiants</a:t>
            </a:r>
            <a:r>
              <a:rPr lang="en-CA" dirty="0"/>
              <a:t> </a:t>
            </a:r>
            <a:r>
              <a:rPr lang="en-CA" dirty="0" err="1"/>
              <a:t>apprennent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utiliser</a:t>
            </a:r>
            <a:r>
              <a:rPr lang="en-CA" dirty="0"/>
              <a:t> la Bible </a:t>
            </a:r>
            <a:r>
              <a:rPr lang="en-CA" dirty="0" err="1"/>
              <a:t>d'étude</a:t>
            </a:r>
            <a:r>
              <a:rPr lang="en-CA" dirty="0"/>
              <a:t>.</a:t>
            </a:r>
            <a:endParaRPr dirty="0"/>
          </a:p>
        </p:txBody>
      </p:sp>
      <p:grpSp>
        <p:nvGrpSpPr>
          <p:cNvPr id="349" name="DSC_0091.jpg"/>
          <p:cNvGrpSpPr/>
          <p:nvPr/>
        </p:nvGrpSpPr>
        <p:grpSpPr>
          <a:xfrm>
            <a:off x="1276680" y="3647498"/>
            <a:ext cx="8736940" cy="9258301"/>
            <a:chOff x="0" y="0"/>
            <a:chExt cx="8736938" cy="9258300"/>
          </a:xfrm>
        </p:grpSpPr>
        <p:pic>
          <p:nvPicPr>
            <p:cNvPr id="348" name="DSC_0091.jpg" descr="DSC_0091.jpg"/>
            <p:cNvPicPr>
              <a:picLocks noChangeAspect="1"/>
            </p:cNvPicPr>
            <p:nvPr/>
          </p:nvPicPr>
          <p:blipFill>
            <a:blip r:embed="rId3"/>
            <a:srcRect l="2435" t="19733" r="10372" b="19316"/>
            <a:stretch>
              <a:fillRect/>
            </a:stretch>
          </p:blipFill>
          <p:spPr>
            <a:xfrm>
              <a:off x="127000" y="88900"/>
              <a:ext cx="8482939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47" name="DSC_0091.jpg" descr="DSC_0091.jpg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1" y="0"/>
              <a:ext cx="873694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6" grpId="1" build="p" bldLvl="5" animBg="1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2) The Manuals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2) </a:t>
            </a:r>
            <a:r>
              <a:rPr lang="en-CA" dirty="0"/>
              <a:t>Les </a:t>
            </a:r>
            <a:r>
              <a:rPr lang="en-CA" dirty="0" err="1"/>
              <a:t>manuels</a:t>
            </a:r>
            <a:endParaRPr dirty="0"/>
          </a:p>
        </p:txBody>
      </p:sp>
      <p:sp>
        <p:nvSpPr>
          <p:cNvPr id="35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33</a:t>
            </a:fld>
            <a:endParaRPr/>
          </a:p>
        </p:txBody>
      </p:sp>
      <p:sp>
        <p:nvSpPr>
          <p:cNvPr id="360" name="The manual is the primary teaching resource…"/>
          <p:cNvSpPr txBox="1"/>
          <p:nvPr/>
        </p:nvSpPr>
        <p:spPr>
          <a:xfrm>
            <a:off x="11115202" y="5349116"/>
            <a:ext cx="12319063" cy="5278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</a:t>
            </a:r>
            <a:r>
              <a:rPr lang="en-CA" dirty="0" err="1"/>
              <a:t>manuel</a:t>
            </a:r>
            <a:r>
              <a:rPr lang="en-CA" dirty="0"/>
              <a:t> </a:t>
            </a:r>
            <a:r>
              <a:rPr lang="en-CA" dirty="0" err="1"/>
              <a:t>est</a:t>
            </a:r>
            <a:r>
              <a:rPr lang="en-CA" dirty="0"/>
              <a:t> la </a:t>
            </a:r>
            <a:r>
              <a:rPr lang="en-CA" dirty="0" err="1"/>
              <a:t>principale</a:t>
            </a:r>
            <a:r>
              <a:rPr lang="en-CA" dirty="0"/>
              <a:t> </a:t>
            </a:r>
            <a:r>
              <a:rPr lang="en-CA" dirty="0" err="1"/>
              <a:t>ressource</a:t>
            </a:r>
            <a:r>
              <a:rPr lang="en-CA" dirty="0"/>
              <a:t> </a:t>
            </a:r>
            <a:r>
              <a:rPr lang="en-CA" dirty="0" err="1"/>
              <a:t>pédagogique</a:t>
            </a:r>
            <a:endParaRPr lang="en-CA" dirty="0"/>
          </a:p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</a:t>
            </a:r>
            <a:r>
              <a:rPr lang="en-CA" dirty="0" err="1"/>
              <a:t>manuel</a:t>
            </a:r>
            <a:r>
              <a:rPr lang="en-CA" dirty="0"/>
              <a:t> </a:t>
            </a:r>
            <a:r>
              <a:rPr lang="en-CA" dirty="0" err="1"/>
              <a:t>est</a:t>
            </a:r>
            <a:r>
              <a:rPr lang="en-CA" dirty="0"/>
              <a:t> </a:t>
            </a:r>
            <a:r>
              <a:rPr lang="en-CA" dirty="0" err="1"/>
              <a:t>utilisé</a:t>
            </a:r>
            <a:r>
              <a:rPr lang="en-CA" dirty="0"/>
              <a:t> </a:t>
            </a:r>
            <a:r>
              <a:rPr lang="en-CA" dirty="0" err="1"/>
              <a:t>comme</a:t>
            </a:r>
            <a:r>
              <a:rPr lang="en-CA" dirty="0"/>
              <a:t> </a:t>
            </a:r>
            <a:r>
              <a:rPr lang="en-CA" dirty="0">
                <a:solidFill>
                  <a:srgbClr val="D93E2B"/>
                </a:solidFill>
              </a:rPr>
              <a:t>guide </a:t>
            </a:r>
            <a:r>
              <a:rPr lang="en-CA" dirty="0" err="1">
                <a:solidFill>
                  <a:srgbClr val="D93E2B"/>
                </a:solidFill>
              </a:rPr>
              <a:t>d'étude</a:t>
            </a:r>
            <a:r>
              <a:rPr lang="en-CA" dirty="0">
                <a:solidFill>
                  <a:srgbClr val="D93E2B"/>
                </a:solidFill>
              </a:rPr>
              <a:t> </a:t>
            </a:r>
            <a:r>
              <a:rPr lang="en-CA" dirty="0"/>
              <a:t>des</a:t>
            </a:r>
            <a:r>
              <a:rPr lang="en-GB" sz="7700" dirty="0">
                <a:sym typeface="Times New Roman"/>
              </a:rPr>
              <a:t> </a:t>
            </a:r>
            <a:r>
              <a:rPr lang="en-GB" sz="7700" dirty="0" err="1">
                <a:sym typeface="Times New Roman"/>
              </a:rPr>
              <a:t>É</a:t>
            </a:r>
            <a:r>
              <a:rPr lang="en-CA" dirty="0" err="1"/>
              <a:t>critures</a:t>
            </a:r>
            <a:endParaRPr dirty="0"/>
          </a:p>
        </p:txBody>
      </p:sp>
      <p:grpSp>
        <p:nvGrpSpPr>
          <p:cNvPr id="363" name="IP-5476-small.jpg"/>
          <p:cNvGrpSpPr/>
          <p:nvPr/>
        </p:nvGrpSpPr>
        <p:grpSpPr>
          <a:xfrm>
            <a:off x="1276680" y="3647498"/>
            <a:ext cx="8736940" cy="9258301"/>
            <a:chOff x="0" y="0"/>
            <a:chExt cx="8736938" cy="9258300"/>
          </a:xfrm>
        </p:grpSpPr>
        <p:pic>
          <p:nvPicPr>
            <p:cNvPr id="362" name="IP-5476-small.jpg" descr="IP-5476-small.jpg"/>
            <p:cNvPicPr>
              <a:picLocks noChangeAspect="1"/>
            </p:cNvPicPr>
            <p:nvPr/>
          </p:nvPicPr>
          <p:blipFill>
            <a:blip r:embed="rId2"/>
            <a:srcRect l="10770" t="6971" r="4381" b="33488"/>
            <a:stretch>
              <a:fillRect/>
            </a:stretch>
          </p:blipFill>
          <p:spPr>
            <a:xfrm>
              <a:off x="127000" y="88900"/>
              <a:ext cx="8482939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61" name="IP-5476-small.jpg" descr="IP-5476-small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873694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6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3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3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0" grpId="1" build="p" bldLvl="5" animBg="1" advAuto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DSC_0018.jpg" descr="DSC_0018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2509500" y="3647498"/>
            <a:ext cx="11049001" cy="9258301"/>
          </a:xfrm>
          <a:prstGeom prst="rect">
            <a:avLst/>
          </a:prstGeom>
        </p:spPr>
      </p:pic>
      <p:sp>
        <p:nvSpPr>
          <p:cNvPr id="366" name="General Manual Structu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Structure du </a:t>
            </a:r>
            <a:r>
              <a:rPr lang="en-CA" dirty="0" err="1"/>
              <a:t>manuel</a:t>
            </a:r>
            <a:r>
              <a:rPr lang="en-CA" dirty="0"/>
              <a:t> </a:t>
            </a:r>
            <a:r>
              <a:rPr lang="en-CA" dirty="0" err="1"/>
              <a:t>général</a:t>
            </a:r>
            <a:endParaRPr dirty="0"/>
          </a:p>
        </p:txBody>
      </p:sp>
      <p:sp>
        <p:nvSpPr>
          <p:cNvPr id="367" name="Teaching approach (p. 6)…"/>
          <p:cNvSpPr txBox="1">
            <a:spLocks noGrp="1"/>
          </p:cNvSpPr>
          <p:nvPr>
            <p:ph type="body" sz="half" idx="1"/>
          </p:nvPr>
        </p:nvSpPr>
        <p:spPr>
          <a:xfrm>
            <a:off x="958850" y="3812598"/>
            <a:ext cx="10909300" cy="8928101"/>
          </a:xfrm>
          <a:prstGeom prst="rect">
            <a:avLst/>
          </a:prstGeom>
        </p:spPr>
        <p:txBody>
          <a:bodyPr/>
          <a:lstStyle/>
          <a:p>
            <a:pPr marL="426720" indent="-426720">
              <a:spcBef>
                <a:spcPts val="3400"/>
              </a:spcBef>
              <a:buSzPct val="60000"/>
              <a:defRPr sz="4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Approche</a:t>
            </a:r>
            <a:r>
              <a:rPr lang="en-CA" dirty="0"/>
              <a:t> </a:t>
            </a:r>
            <a:r>
              <a:rPr lang="en-CA" dirty="0" err="1"/>
              <a:t>pédagogique</a:t>
            </a:r>
            <a:r>
              <a:rPr lang="en-CA" dirty="0"/>
              <a:t> (p. 6) </a:t>
            </a:r>
          </a:p>
          <a:p>
            <a:pPr marL="426720" indent="-426720">
              <a:spcBef>
                <a:spcPts val="3400"/>
              </a:spcBef>
              <a:buSzPct val="60000"/>
              <a:defRPr sz="4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Table des matières (p. 7) </a:t>
            </a:r>
          </a:p>
          <a:p>
            <a:pPr marL="426720" indent="-426720">
              <a:spcBef>
                <a:spcPts val="3400"/>
              </a:spcBef>
              <a:buSzPct val="60000"/>
              <a:defRPr sz="4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Programme et </a:t>
            </a:r>
            <a:r>
              <a:rPr lang="en-CA" dirty="0" err="1"/>
              <a:t>objectifs</a:t>
            </a:r>
            <a:r>
              <a:rPr lang="en-CA" dirty="0"/>
              <a:t> du </a:t>
            </a:r>
            <a:r>
              <a:rPr lang="en-CA" dirty="0" err="1"/>
              <a:t>cours</a:t>
            </a:r>
            <a:r>
              <a:rPr lang="en-CA" dirty="0"/>
              <a:t> (</a:t>
            </a:r>
            <a:r>
              <a:rPr lang="en-CA" b="1" dirty="0"/>
              <a:t>p. 8</a:t>
            </a:r>
            <a:r>
              <a:rPr lang="en-CA" dirty="0"/>
              <a:t>) </a:t>
            </a:r>
          </a:p>
          <a:p>
            <a:pPr marL="426720" indent="-426720">
              <a:spcBef>
                <a:spcPts val="3400"/>
              </a:spcBef>
              <a:buSzPct val="60000"/>
              <a:defRPr sz="4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Ressources</a:t>
            </a:r>
            <a:r>
              <a:rPr lang="en-CA" dirty="0"/>
              <a:t> et exigences du </a:t>
            </a:r>
            <a:r>
              <a:rPr lang="en-CA" dirty="0" err="1"/>
              <a:t>cours</a:t>
            </a:r>
            <a:r>
              <a:rPr lang="en-CA" dirty="0"/>
              <a:t> (p. 9) </a:t>
            </a:r>
          </a:p>
          <a:p>
            <a:pPr marL="426720" indent="-426720">
              <a:spcBef>
                <a:spcPts val="3400"/>
              </a:spcBef>
              <a:buSzPct val="60000"/>
              <a:defRPr sz="4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Programme du </a:t>
            </a:r>
            <a:r>
              <a:rPr lang="en-CA" dirty="0" err="1"/>
              <a:t>cours</a:t>
            </a:r>
            <a:r>
              <a:rPr lang="en-CA" dirty="0"/>
              <a:t> (p. 10) </a:t>
            </a:r>
          </a:p>
          <a:p>
            <a:pPr marL="426720" indent="-426720">
              <a:spcBef>
                <a:spcPts val="3400"/>
              </a:spcBef>
              <a:buSzPct val="60000"/>
              <a:defRPr sz="4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Instructions </a:t>
            </a:r>
            <a:r>
              <a:rPr lang="en-CA" dirty="0" err="1"/>
              <a:t>pédagogiques</a:t>
            </a:r>
            <a:r>
              <a:rPr lang="en-CA" dirty="0"/>
              <a:t> (</a:t>
            </a:r>
            <a:r>
              <a:rPr lang="en-CA" b="1" dirty="0"/>
              <a:t>p. 11</a:t>
            </a:r>
            <a:r>
              <a:rPr lang="en-CA" dirty="0"/>
              <a:t>) </a:t>
            </a:r>
          </a:p>
          <a:p>
            <a:pPr marL="426720" indent="-426720">
              <a:spcBef>
                <a:spcPts val="3400"/>
              </a:spcBef>
              <a:buSzPct val="60000"/>
              <a:defRPr sz="4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Plan du </a:t>
            </a:r>
            <a:r>
              <a:rPr lang="en-CA" dirty="0" err="1"/>
              <a:t>cours</a:t>
            </a:r>
            <a:r>
              <a:rPr lang="en-CA" dirty="0"/>
              <a:t> (p. 12)</a:t>
            </a:r>
            <a:endParaRPr dirty="0"/>
          </a:p>
        </p:txBody>
      </p:sp>
      <p:sp>
        <p:nvSpPr>
          <p:cNvPr id="3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34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The BTCP Curriculum"/>
          <p:cNvSpPr txBox="1">
            <a:spLocks noGrp="1"/>
          </p:cNvSpPr>
          <p:nvPr>
            <p:ph type="title"/>
          </p:nvPr>
        </p:nvSpPr>
        <p:spPr>
          <a:xfrm>
            <a:off x="952500" y="94479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 programme </a:t>
            </a:r>
            <a:r>
              <a:rPr lang="en-CA" dirty="0" err="1"/>
              <a:t>d'études</a:t>
            </a:r>
            <a:r>
              <a:rPr lang="en-CA" dirty="0"/>
              <a:t> du CFBP</a:t>
            </a:r>
            <a:endParaRPr dirty="0"/>
          </a:p>
        </p:txBody>
      </p:sp>
      <p:sp>
        <p:nvSpPr>
          <p:cNvPr id="37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35</a:t>
            </a:fld>
            <a:endParaRPr/>
          </a:p>
        </p:txBody>
      </p:sp>
      <p:sp>
        <p:nvSpPr>
          <p:cNvPr id="372" name="Integrated: concepts are related to each other and to life experience…"/>
          <p:cNvSpPr txBox="1"/>
          <p:nvPr/>
        </p:nvSpPr>
        <p:spPr>
          <a:xfrm>
            <a:off x="1550091" y="3714370"/>
            <a:ext cx="20446215" cy="89896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652638" indent="-652638" algn="l">
              <a:spcBef>
                <a:spcPts val="2300"/>
              </a:spcBef>
              <a:buClr>
                <a:srgbClr val="929292"/>
              </a:buClr>
              <a:buSzPct val="60000"/>
              <a:buFont typeface="Zapf Dingbats"/>
              <a:buChar char="❖"/>
              <a:defRPr sz="6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>
                <a:solidFill>
                  <a:srgbClr val="D93E2B"/>
                </a:solidFill>
              </a:rPr>
              <a:t>Intégré</a:t>
            </a:r>
            <a:r>
              <a:rPr lang="en-CA" dirty="0">
                <a:solidFill>
                  <a:srgbClr val="D93E2B"/>
                </a:solidFill>
              </a:rPr>
              <a:t> : </a:t>
            </a:r>
            <a:r>
              <a:rPr lang="en-CA" dirty="0">
                <a:solidFill>
                  <a:schemeClr val="tx1"/>
                </a:solidFill>
              </a:rPr>
              <a:t>les concepts </a:t>
            </a:r>
            <a:r>
              <a:rPr lang="en-CA" dirty="0" err="1">
                <a:solidFill>
                  <a:schemeClr val="tx1"/>
                </a:solidFill>
              </a:rPr>
              <a:t>sont</a:t>
            </a:r>
            <a:r>
              <a:rPr lang="en-CA" dirty="0">
                <a:solidFill>
                  <a:schemeClr val="tx1"/>
                </a:solidFill>
              </a:rPr>
              <a:t> </a:t>
            </a:r>
            <a:r>
              <a:rPr lang="en-CA" dirty="0" err="1">
                <a:solidFill>
                  <a:schemeClr val="tx1"/>
                </a:solidFill>
              </a:rPr>
              <a:t>liés</a:t>
            </a:r>
            <a:r>
              <a:rPr lang="en-CA" dirty="0">
                <a:solidFill>
                  <a:schemeClr val="tx1"/>
                </a:solidFill>
              </a:rPr>
              <a:t> les </a:t>
            </a:r>
            <a:r>
              <a:rPr lang="en-CA" dirty="0" err="1">
                <a:solidFill>
                  <a:schemeClr val="tx1"/>
                </a:solidFill>
              </a:rPr>
              <a:t>uns</a:t>
            </a:r>
            <a:r>
              <a:rPr lang="en-CA" dirty="0">
                <a:solidFill>
                  <a:schemeClr val="tx1"/>
                </a:solidFill>
              </a:rPr>
              <a:t> aux </a:t>
            </a:r>
            <a:r>
              <a:rPr lang="en-CA" dirty="0" err="1">
                <a:solidFill>
                  <a:schemeClr val="tx1"/>
                </a:solidFill>
              </a:rPr>
              <a:t>autres</a:t>
            </a:r>
            <a:r>
              <a:rPr lang="en-CA" dirty="0">
                <a:solidFill>
                  <a:schemeClr val="tx1"/>
                </a:solidFill>
              </a:rPr>
              <a:t> et </a:t>
            </a:r>
            <a:r>
              <a:rPr lang="en-CA" dirty="0" err="1">
                <a:solidFill>
                  <a:schemeClr val="tx1"/>
                </a:solidFill>
              </a:rPr>
              <a:t>à</a:t>
            </a:r>
            <a:r>
              <a:rPr lang="en-CA" dirty="0">
                <a:solidFill>
                  <a:schemeClr val="tx1"/>
                </a:solidFill>
              </a:rPr>
              <a:t> </a:t>
            </a:r>
            <a:r>
              <a:rPr lang="en-CA" dirty="0" err="1">
                <a:solidFill>
                  <a:schemeClr val="tx1"/>
                </a:solidFill>
              </a:rPr>
              <a:t>l'expérience</a:t>
            </a:r>
            <a:r>
              <a:rPr lang="en-CA" dirty="0">
                <a:solidFill>
                  <a:schemeClr val="tx1"/>
                </a:solidFill>
              </a:rPr>
              <a:t> de la vie.</a:t>
            </a:r>
          </a:p>
          <a:p>
            <a:pPr marL="652638" indent="-652638" algn="l">
              <a:spcBef>
                <a:spcPts val="2300"/>
              </a:spcBef>
              <a:buClr>
                <a:srgbClr val="929292"/>
              </a:buClr>
              <a:buSzPct val="60000"/>
              <a:buFont typeface="Zapf Dingbats"/>
              <a:buChar char="❖"/>
              <a:defRPr sz="6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>
                <a:solidFill>
                  <a:srgbClr val="D93E2B"/>
                </a:solidFill>
              </a:rPr>
              <a:t>Complet</a:t>
            </a:r>
            <a:r>
              <a:rPr lang="en-CA" dirty="0">
                <a:solidFill>
                  <a:srgbClr val="D93E2B"/>
                </a:solidFill>
              </a:rPr>
              <a:t> : </a:t>
            </a:r>
            <a:r>
              <a:rPr lang="en-CA" dirty="0">
                <a:solidFill>
                  <a:schemeClr val="tx1"/>
                </a:solidFill>
              </a:rPr>
              <a:t>il </a:t>
            </a:r>
            <a:r>
              <a:rPr lang="en-CA" dirty="0" err="1">
                <a:solidFill>
                  <a:schemeClr val="tx1"/>
                </a:solidFill>
              </a:rPr>
              <a:t>fournit</a:t>
            </a:r>
            <a:r>
              <a:rPr lang="en-CA" dirty="0">
                <a:solidFill>
                  <a:schemeClr val="tx1"/>
                </a:solidFill>
              </a:rPr>
              <a:t> un large "minimum </a:t>
            </a:r>
            <a:r>
              <a:rPr lang="en-CA" dirty="0" err="1">
                <a:solidFill>
                  <a:schemeClr val="tx1"/>
                </a:solidFill>
              </a:rPr>
              <a:t>irréductible</a:t>
            </a:r>
            <a:r>
              <a:rPr lang="en-CA" dirty="0">
                <a:solidFill>
                  <a:schemeClr val="tx1"/>
                </a:solidFill>
              </a:rPr>
              <a:t>" de </a:t>
            </a:r>
            <a:r>
              <a:rPr lang="en-CA" dirty="0" err="1">
                <a:solidFill>
                  <a:schemeClr val="tx1"/>
                </a:solidFill>
              </a:rPr>
              <a:t>connaissances</a:t>
            </a:r>
            <a:r>
              <a:rPr lang="en-CA" dirty="0">
                <a:solidFill>
                  <a:schemeClr val="tx1"/>
                </a:solidFill>
              </a:rPr>
              <a:t> et de </a:t>
            </a:r>
            <a:r>
              <a:rPr lang="en-CA" dirty="0" err="1">
                <a:solidFill>
                  <a:schemeClr val="tx1"/>
                </a:solidFill>
              </a:rPr>
              <a:t>compétences</a:t>
            </a:r>
            <a:r>
              <a:rPr lang="en-CA" dirty="0">
                <a:solidFill>
                  <a:schemeClr val="tx1"/>
                </a:solidFill>
              </a:rPr>
              <a:t>.</a:t>
            </a:r>
          </a:p>
          <a:p>
            <a:pPr marL="652638" indent="-652638" algn="l">
              <a:spcBef>
                <a:spcPts val="2300"/>
              </a:spcBef>
              <a:buClr>
                <a:srgbClr val="929292"/>
              </a:buClr>
              <a:buSzPct val="60000"/>
              <a:buFont typeface="Zapf Dingbats"/>
              <a:buChar char="❖"/>
              <a:defRPr sz="6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>
                <a:solidFill>
                  <a:srgbClr val="D93E2B"/>
                </a:solidFill>
              </a:rPr>
              <a:t>Pratique : </a:t>
            </a:r>
            <a:r>
              <a:rPr lang="en-CA" dirty="0">
                <a:solidFill>
                  <a:schemeClr val="tx1"/>
                </a:solidFill>
              </a:rPr>
              <a:t>des </a:t>
            </a:r>
            <a:r>
              <a:rPr lang="en-CA" dirty="0" err="1">
                <a:solidFill>
                  <a:schemeClr val="tx1"/>
                </a:solidFill>
              </a:rPr>
              <a:t>compétences</a:t>
            </a:r>
            <a:r>
              <a:rPr lang="en-CA" dirty="0">
                <a:solidFill>
                  <a:schemeClr val="tx1"/>
                </a:solidFill>
              </a:rPr>
              <a:t> et des </a:t>
            </a:r>
            <a:r>
              <a:rPr lang="en-CA" dirty="0" err="1">
                <a:solidFill>
                  <a:schemeClr val="tx1"/>
                </a:solidFill>
              </a:rPr>
              <a:t>principes</a:t>
            </a:r>
            <a:r>
              <a:rPr lang="en-CA" dirty="0">
                <a:solidFill>
                  <a:schemeClr val="tx1"/>
                </a:solidFill>
              </a:rPr>
              <a:t> </a:t>
            </a:r>
            <a:r>
              <a:rPr lang="en-CA" dirty="0" err="1">
                <a:solidFill>
                  <a:schemeClr val="tx1"/>
                </a:solidFill>
              </a:rPr>
              <a:t>applicables</a:t>
            </a:r>
            <a:r>
              <a:rPr lang="en-CA" dirty="0">
                <a:solidFill>
                  <a:schemeClr val="tx1"/>
                </a:solidFill>
              </a:rPr>
              <a:t> et </a:t>
            </a:r>
            <a:r>
              <a:rPr lang="en-CA" dirty="0" err="1">
                <a:solidFill>
                  <a:schemeClr val="tx1"/>
                </a:solidFill>
              </a:rPr>
              <a:t>susceptibles</a:t>
            </a:r>
            <a:r>
              <a:rPr lang="en-CA" dirty="0">
                <a:solidFill>
                  <a:schemeClr val="tx1"/>
                </a:solidFill>
              </a:rPr>
              <a:t> de changer la vie </a:t>
            </a:r>
            <a:r>
              <a:rPr lang="en-CA" dirty="0" err="1">
                <a:solidFill>
                  <a:schemeClr val="tx1"/>
                </a:solidFill>
              </a:rPr>
              <a:t>sont</a:t>
            </a:r>
            <a:r>
              <a:rPr lang="en-CA" dirty="0">
                <a:solidFill>
                  <a:schemeClr val="tx1"/>
                </a:solidFill>
              </a:rPr>
              <a:t> </a:t>
            </a:r>
            <a:r>
              <a:rPr lang="en-CA" dirty="0" err="1">
                <a:solidFill>
                  <a:schemeClr val="tx1"/>
                </a:solidFill>
              </a:rPr>
              <a:t>cultivés</a:t>
            </a:r>
            <a:r>
              <a:rPr lang="en-CA" dirty="0">
                <a:solidFill>
                  <a:schemeClr val="tx1"/>
                </a:solidFill>
              </a:rPr>
              <a:t>.</a:t>
            </a:r>
          </a:p>
          <a:p>
            <a:pPr marL="652638" indent="-652638" algn="l">
              <a:spcBef>
                <a:spcPts val="2300"/>
              </a:spcBef>
              <a:buClr>
                <a:srgbClr val="929292"/>
              </a:buClr>
              <a:buSzPct val="60000"/>
              <a:buFont typeface="Zapf Dingbats"/>
              <a:buChar char="❖"/>
              <a:defRPr sz="6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>
                <a:solidFill>
                  <a:srgbClr val="D93E2B"/>
                </a:solidFill>
              </a:rPr>
              <a:t>Abordable</a:t>
            </a:r>
            <a:r>
              <a:rPr lang="en-CA" dirty="0">
                <a:solidFill>
                  <a:srgbClr val="D93E2B"/>
                </a:solidFill>
              </a:rPr>
              <a:t> : </a:t>
            </a:r>
            <a:r>
              <a:rPr lang="en-CA" dirty="0">
                <a:solidFill>
                  <a:schemeClr val="tx1"/>
                </a:solidFill>
              </a:rPr>
              <a:t>les frais de </a:t>
            </a:r>
            <a:r>
              <a:rPr lang="en-CA" dirty="0" err="1">
                <a:solidFill>
                  <a:schemeClr val="tx1"/>
                </a:solidFill>
              </a:rPr>
              <a:t>cours</a:t>
            </a:r>
            <a:r>
              <a:rPr lang="en-CA" dirty="0">
                <a:solidFill>
                  <a:schemeClr val="tx1"/>
                </a:solidFill>
              </a:rPr>
              <a:t> </a:t>
            </a:r>
            <a:r>
              <a:rPr lang="en-CA" dirty="0" err="1">
                <a:solidFill>
                  <a:schemeClr val="tx1"/>
                </a:solidFill>
              </a:rPr>
              <a:t>sont</a:t>
            </a:r>
            <a:r>
              <a:rPr lang="en-CA" dirty="0">
                <a:solidFill>
                  <a:schemeClr val="tx1"/>
                </a:solidFill>
              </a:rPr>
              <a:t> </a:t>
            </a:r>
            <a:r>
              <a:rPr lang="en-CA" dirty="0" err="1">
                <a:solidFill>
                  <a:schemeClr val="tx1"/>
                </a:solidFill>
              </a:rPr>
              <a:t>abordables</a:t>
            </a:r>
            <a:r>
              <a:rPr lang="en-CA" dirty="0">
                <a:solidFill>
                  <a:schemeClr val="tx1"/>
                </a:solidFill>
              </a:rPr>
              <a:t> et </a:t>
            </a:r>
            <a:r>
              <a:rPr lang="en-CA" dirty="0" err="1">
                <a:solidFill>
                  <a:schemeClr val="tx1"/>
                </a:solidFill>
              </a:rPr>
              <a:t>tiennent</a:t>
            </a:r>
            <a:r>
              <a:rPr lang="en-CA" dirty="0">
                <a:solidFill>
                  <a:schemeClr val="tx1"/>
                </a:solidFill>
              </a:rPr>
              <a:t> </a:t>
            </a:r>
            <a:r>
              <a:rPr lang="en-CA" dirty="0" err="1">
                <a:solidFill>
                  <a:schemeClr val="tx1"/>
                </a:solidFill>
              </a:rPr>
              <a:t>compte</a:t>
            </a:r>
            <a:r>
              <a:rPr lang="en-CA" dirty="0">
                <a:solidFill>
                  <a:schemeClr val="tx1"/>
                </a:solidFill>
              </a:rPr>
              <a:t> de </a:t>
            </a:r>
            <a:r>
              <a:rPr lang="en-CA" dirty="0" err="1">
                <a:solidFill>
                  <a:schemeClr val="tx1"/>
                </a:solidFill>
              </a:rPr>
              <a:t>l'économie</a:t>
            </a:r>
            <a:r>
              <a:rPr lang="en-CA" dirty="0">
                <a:solidFill>
                  <a:schemeClr val="tx1"/>
                </a:solidFill>
              </a:rPr>
              <a:t> locale. </a:t>
            </a:r>
            <a:endParaRPr sz="37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7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2" grpId="1" build="p" bldLvl="5" animBg="1" advAuto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4" name="IMG_7456.jpg" descr="IMG_7456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838928" y="3647498"/>
            <a:ext cx="10171974" cy="9258301"/>
          </a:xfrm>
          <a:prstGeom prst="rect">
            <a:avLst/>
          </a:prstGeom>
        </p:spPr>
      </p:pic>
      <p:sp>
        <p:nvSpPr>
          <p:cNvPr id="375" name="Individual Cours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Cours</a:t>
            </a:r>
            <a:r>
              <a:rPr lang="en-CA" dirty="0"/>
              <a:t> </a:t>
            </a:r>
            <a:r>
              <a:rPr lang="en-CA" dirty="0" err="1"/>
              <a:t>individuels</a:t>
            </a:r>
            <a:endParaRPr dirty="0"/>
          </a:p>
        </p:txBody>
      </p:sp>
      <p:sp>
        <p:nvSpPr>
          <p:cNvPr id="376" name="The minimum prescribed course hours must be met…"/>
          <p:cNvSpPr txBox="1">
            <a:spLocks noGrp="1"/>
          </p:cNvSpPr>
          <p:nvPr>
            <p:ph type="body" sz="half" idx="1"/>
          </p:nvPr>
        </p:nvSpPr>
        <p:spPr>
          <a:xfrm>
            <a:off x="11542183" y="3812598"/>
            <a:ext cx="11784344" cy="767203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633984" indent="-633984">
              <a:spcBef>
                <a:spcPts val="4500"/>
              </a:spcBef>
              <a:buSzPct val="60000"/>
              <a:defRPr sz="6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</a:t>
            </a:r>
            <a:r>
              <a:rPr lang="en-CA" dirty="0" err="1"/>
              <a:t>nombre</a:t>
            </a:r>
            <a:r>
              <a:rPr lang="en-CA" dirty="0"/>
              <a:t> minimum </a:t>
            </a:r>
            <a:r>
              <a:rPr lang="en-CA" dirty="0" err="1"/>
              <a:t>d'heures</a:t>
            </a:r>
            <a:r>
              <a:rPr lang="en-CA" dirty="0"/>
              <a:t> de </a:t>
            </a:r>
            <a:r>
              <a:rPr lang="en-CA" dirty="0" err="1"/>
              <a:t>cours</a:t>
            </a:r>
            <a:r>
              <a:rPr lang="en-CA" dirty="0"/>
              <a:t> </a:t>
            </a:r>
            <a:r>
              <a:rPr lang="en-CA" dirty="0" err="1"/>
              <a:t>prescrites</a:t>
            </a:r>
            <a:r>
              <a:rPr lang="en-CA" dirty="0"/>
              <a:t> doit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respecté</a:t>
            </a:r>
            <a:endParaRPr lang="en-CA" dirty="0"/>
          </a:p>
          <a:p>
            <a:pPr marL="633984" indent="-633984">
              <a:spcBef>
                <a:spcPts val="4500"/>
              </a:spcBef>
              <a:buSzPct val="60000"/>
              <a:defRPr sz="6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cours</a:t>
            </a:r>
            <a:r>
              <a:rPr lang="en-CA" dirty="0"/>
              <a:t> 1 </a:t>
            </a:r>
            <a:r>
              <a:rPr lang="en-CA" dirty="0" err="1"/>
              <a:t>à</a:t>
            </a:r>
            <a:r>
              <a:rPr lang="en-CA" dirty="0"/>
              <a:t> 6 </a:t>
            </a:r>
            <a:r>
              <a:rPr lang="en-CA" dirty="0" err="1"/>
              <a:t>doivent</a:t>
            </a:r>
            <a:r>
              <a:rPr lang="en-CA" dirty="0"/>
              <a:t>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enseignés</a:t>
            </a:r>
            <a:r>
              <a:rPr lang="en-CA" dirty="0"/>
              <a:t> dans </a:t>
            </a:r>
            <a:r>
              <a:rPr lang="en-CA" dirty="0" err="1"/>
              <a:t>l'ordre</a:t>
            </a:r>
            <a:r>
              <a:rPr lang="en-CA" dirty="0"/>
              <a:t> ; les </a:t>
            </a:r>
            <a:r>
              <a:rPr lang="en-CA" dirty="0" err="1"/>
              <a:t>cours</a:t>
            </a:r>
            <a:r>
              <a:rPr lang="en-CA" dirty="0"/>
              <a:t> 7 </a:t>
            </a:r>
            <a:r>
              <a:rPr lang="en-CA" dirty="0" err="1"/>
              <a:t>à</a:t>
            </a:r>
            <a:r>
              <a:rPr lang="en-CA" dirty="0"/>
              <a:t> 10 </a:t>
            </a:r>
            <a:r>
              <a:rPr lang="en-CA" dirty="0" err="1"/>
              <a:t>peuvent</a:t>
            </a:r>
            <a:r>
              <a:rPr lang="en-CA" dirty="0"/>
              <a:t>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réorganisés</a:t>
            </a:r>
            <a:r>
              <a:rPr lang="en-CA" dirty="0"/>
              <a:t> dans un </a:t>
            </a:r>
            <a:r>
              <a:rPr lang="en-CA" dirty="0" err="1"/>
              <a:t>ordre</a:t>
            </a:r>
            <a:r>
              <a:rPr lang="en-CA" dirty="0"/>
              <a:t> </a:t>
            </a:r>
            <a:r>
              <a:rPr lang="en-CA" dirty="0" err="1"/>
              <a:t>déterminé</a:t>
            </a:r>
            <a:r>
              <a:rPr lang="en-CA" dirty="0"/>
              <a:t> par le </a:t>
            </a:r>
            <a:r>
              <a:rPr lang="en-CA" dirty="0" err="1"/>
              <a:t>partenaire</a:t>
            </a:r>
            <a:r>
              <a:rPr lang="en-CA" dirty="0"/>
              <a:t> chargé de la mise en </a:t>
            </a:r>
            <a:r>
              <a:rPr lang="en-CA" dirty="0" err="1"/>
              <a:t>œuvre</a:t>
            </a:r>
            <a:r>
              <a:rPr lang="en-CA" dirty="0"/>
              <a:t>.</a:t>
            </a:r>
            <a:endParaRPr dirty="0"/>
          </a:p>
        </p:txBody>
      </p:sp>
      <p:sp>
        <p:nvSpPr>
          <p:cNvPr id="37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36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7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6" grpId="1" build="p" bldLvl="5" animBg="1" advAuto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9" name="IMG_7456.jpg" descr="IMG_7456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838928" y="3647498"/>
            <a:ext cx="10171974" cy="9258301"/>
          </a:xfrm>
          <a:prstGeom prst="rect">
            <a:avLst/>
          </a:prstGeom>
        </p:spPr>
      </p:pic>
      <p:sp>
        <p:nvSpPr>
          <p:cNvPr id="380" name="Guidelines for BTCP Manual Us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7200" dirty="0" err="1"/>
              <a:t>Lignes</a:t>
            </a:r>
            <a:r>
              <a:rPr lang="en-CA" sz="7200" dirty="0"/>
              <a:t> directrices pour </a:t>
            </a:r>
            <a:r>
              <a:rPr lang="en-CA" sz="7200" dirty="0" err="1"/>
              <a:t>l'utilisation</a:t>
            </a:r>
            <a:r>
              <a:rPr lang="en-CA" sz="7200" dirty="0"/>
              <a:t> du </a:t>
            </a:r>
            <a:r>
              <a:rPr lang="en-CA" sz="7200" dirty="0" err="1"/>
              <a:t>manuel</a:t>
            </a:r>
            <a:r>
              <a:rPr lang="en-CA" sz="7200" dirty="0"/>
              <a:t> du CFBP</a:t>
            </a:r>
            <a:endParaRPr sz="7200" dirty="0"/>
          </a:p>
        </p:txBody>
      </p:sp>
      <p:sp>
        <p:nvSpPr>
          <p:cNvPr id="381" name="Each student must receive and keep his own manual for each course…"/>
          <p:cNvSpPr txBox="1">
            <a:spLocks noGrp="1"/>
          </p:cNvSpPr>
          <p:nvPr>
            <p:ph type="body" sz="half" idx="1"/>
          </p:nvPr>
        </p:nvSpPr>
        <p:spPr>
          <a:xfrm>
            <a:off x="11542183" y="3812598"/>
            <a:ext cx="11784344" cy="8741515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608624" indent="-608624" defTabSz="792479">
              <a:spcBef>
                <a:spcPts val="4300"/>
              </a:spcBef>
              <a:buSzPct val="60000"/>
              <a:defRPr sz="5856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Chaque</a:t>
            </a:r>
            <a:r>
              <a:rPr lang="en-CA" dirty="0"/>
              <a:t> </a:t>
            </a:r>
            <a:r>
              <a:rPr lang="en-CA" dirty="0" err="1"/>
              <a:t>étudiant</a:t>
            </a:r>
            <a:r>
              <a:rPr lang="en-CA" dirty="0"/>
              <a:t> doit </a:t>
            </a:r>
            <a:r>
              <a:rPr lang="en-CA" dirty="0" err="1"/>
              <a:t>recevoir</a:t>
            </a:r>
            <a:r>
              <a:rPr lang="en-CA" dirty="0"/>
              <a:t> et conserver son propre </a:t>
            </a:r>
            <a:r>
              <a:rPr lang="en-CA" dirty="0" err="1"/>
              <a:t>manuel</a:t>
            </a:r>
            <a:r>
              <a:rPr lang="en-CA" dirty="0"/>
              <a:t> pour </a:t>
            </a:r>
            <a:r>
              <a:rPr lang="en-CA" dirty="0" err="1"/>
              <a:t>chaque</a:t>
            </a:r>
            <a:r>
              <a:rPr lang="en-CA" dirty="0"/>
              <a:t> </a:t>
            </a:r>
            <a:r>
              <a:rPr lang="en-CA" dirty="0" err="1"/>
              <a:t>cours</a:t>
            </a:r>
            <a:r>
              <a:rPr lang="en-CA" dirty="0"/>
              <a:t>.</a:t>
            </a:r>
          </a:p>
          <a:p>
            <a:pPr marL="608624" indent="-608624" defTabSz="792479">
              <a:spcBef>
                <a:spcPts val="4300"/>
              </a:spcBef>
              <a:buSzPct val="60000"/>
              <a:defRPr sz="5856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Chaque</a:t>
            </a:r>
            <a:r>
              <a:rPr lang="en-CA" dirty="0"/>
              <a:t> </a:t>
            </a:r>
            <a:r>
              <a:rPr lang="en-CA" dirty="0" err="1"/>
              <a:t>étudiant</a:t>
            </a:r>
            <a:r>
              <a:rPr lang="en-CA" dirty="0"/>
              <a:t> doit payer au </a:t>
            </a:r>
            <a:r>
              <a:rPr lang="en-CA" dirty="0" err="1"/>
              <a:t>moins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partie</a:t>
            </a:r>
            <a:r>
              <a:rPr lang="en-CA" dirty="0"/>
              <a:t> du </a:t>
            </a:r>
            <a:r>
              <a:rPr lang="en-CA" dirty="0" err="1"/>
              <a:t>coût</a:t>
            </a:r>
            <a:r>
              <a:rPr lang="en-CA" dirty="0"/>
              <a:t> du </a:t>
            </a:r>
            <a:r>
              <a:rPr lang="en-CA" dirty="0" err="1"/>
              <a:t>cours</a:t>
            </a:r>
            <a:r>
              <a:rPr lang="en-CA" dirty="0"/>
              <a:t>.</a:t>
            </a:r>
          </a:p>
          <a:p>
            <a:pPr marL="608624" indent="-608624" defTabSz="792479">
              <a:spcBef>
                <a:spcPts val="4300"/>
              </a:spcBef>
              <a:buSzPct val="60000"/>
              <a:defRPr sz="5856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partenaires</a:t>
            </a:r>
            <a:r>
              <a:rPr lang="en-CA" dirty="0"/>
              <a:t> </a:t>
            </a:r>
            <a:r>
              <a:rPr lang="en-CA" dirty="0" err="1"/>
              <a:t>déterminent</a:t>
            </a:r>
            <a:r>
              <a:rPr lang="en-CA" dirty="0"/>
              <a:t> le </a:t>
            </a:r>
            <a:r>
              <a:rPr lang="en-CA" dirty="0" err="1"/>
              <a:t>coût</a:t>
            </a:r>
            <a:r>
              <a:rPr lang="en-CA" dirty="0"/>
              <a:t> pour les </a:t>
            </a:r>
            <a:r>
              <a:rPr lang="en-CA" dirty="0" err="1"/>
              <a:t>étudiants</a:t>
            </a:r>
            <a:r>
              <a:rPr lang="en-CA" dirty="0"/>
              <a:t> en </a:t>
            </a:r>
            <a:r>
              <a:rPr lang="en-CA" dirty="0" err="1"/>
              <a:t>fonction</a:t>
            </a:r>
            <a:r>
              <a:rPr lang="en-CA" dirty="0"/>
              <a:t> de </a:t>
            </a:r>
            <a:r>
              <a:rPr lang="en-CA" dirty="0" err="1"/>
              <a:t>l'économie</a:t>
            </a:r>
            <a:r>
              <a:rPr lang="en-CA" dirty="0"/>
              <a:t> locale.</a:t>
            </a:r>
          </a:p>
          <a:p>
            <a:pPr marL="608624" indent="-608624" defTabSz="792479">
              <a:spcBef>
                <a:spcPts val="4300"/>
              </a:spcBef>
              <a:buSzPct val="60000"/>
              <a:defRPr sz="5856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manuels</a:t>
            </a:r>
            <a:r>
              <a:rPr lang="en-CA" dirty="0"/>
              <a:t> ne </a:t>
            </a:r>
            <a:r>
              <a:rPr lang="en-CA" dirty="0" err="1"/>
              <a:t>doivent</a:t>
            </a:r>
            <a:r>
              <a:rPr lang="en-CA" dirty="0"/>
              <a:t> jamais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photocopiés</a:t>
            </a:r>
            <a:endParaRPr dirty="0"/>
          </a:p>
        </p:txBody>
      </p:sp>
      <p:sp>
        <p:nvSpPr>
          <p:cNvPr id="38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37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3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1" grpId="1" build="p" bldLvl="5" animBg="1" advAuto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38</a:t>
            </a:fld>
            <a:endParaRPr/>
          </a:p>
        </p:txBody>
      </p:sp>
      <p:grpSp>
        <p:nvGrpSpPr>
          <p:cNvPr id="387" name="BTCP Cover #1.jpeg"/>
          <p:cNvGrpSpPr/>
          <p:nvPr/>
        </p:nvGrpSpPr>
        <p:grpSpPr>
          <a:xfrm>
            <a:off x="2197924" y="12301892"/>
            <a:ext cx="14755752" cy="1123501"/>
            <a:chOff x="0" y="0"/>
            <a:chExt cx="14755750" cy="1123499"/>
          </a:xfrm>
        </p:grpSpPr>
        <p:pic>
          <p:nvPicPr>
            <p:cNvPr id="386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876" t="4718" r="876" b="91706"/>
            <a:stretch>
              <a:fillRect/>
            </a:stretch>
          </p:blipFill>
          <p:spPr>
            <a:xfrm>
              <a:off x="127000" y="88900"/>
              <a:ext cx="14501751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85" name="BTCP Cover #1.jpeg" descr="BTCP Cover #1.jpeg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-1"/>
              <a:ext cx="14755751" cy="1123501"/>
            </a:xfrm>
            <a:prstGeom prst="rect">
              <a:avLst/>
            </a:prstGeom>
            <a:effectLst/>
          </p:spPr>
        </p:pic>
      </p:grpSp>
      <p:grpSp>
        <p:nvGrpSpPr>
          <p:cNvPr id="390" name="BTCP Cover #1.jpeg"/>
          <p:cNvGrpSpPr/>
          <p:nvPr/>
        </p:nvGrpSpPr>
        <p:grpSpPr>
          <a:xfrm>
            <a:off x="2587755" y="11206686"/>
            <a:ext cx="13976090" cy="1123500"/>
            <a:chOff x="0" y="0"/>
            <a:chExt cx="13976089" cy="1123499"/>
          </a:xfrm>
        </p:grpSpPr>
        <p:pic>
          <p:nvPicPr>
            <p:cNvPr id="389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3517" t="4718" r="3517" b="91706"/>
            <a:stretch>
              <a:fillRect/>
            </a:stretch>
          </p:blipFill>
          <p:spPr>
            <a:xfrm>
              <a:off x="127000" y="88900"/>
              <a:ext cx="13722090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88" name="BTCP Cover #1.jpeg" descr="BTCP Cover #1.jpeg"/>
            <p:cNvPicPr>
              <a:picLocks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13976090" cy="1123500"/>
            </a:xfrm>
            <a:prstGeom prst="rect">
              <a:avLst/>
            </a:prstGeom>
            <a:effectLst/>
          </p:spPr>
        </p:pic>
      </p:grpSp>
      <p:grpSp>
        <p:nvGrpSpPr>
          <p:cNvPr id="393" name="BTCP Cover #1.jpeg"/>
          <p:cNvGrpSpPr/>
          <p:nvPr/>
        </p:nvGrpSpPr>
        <p:grpSpPr>
          <a:xfrm>
            <a:off x="3001497" y="10132074"/>
            <a:ext cx="13148606" cy="1082310"/>
            <a:chOff x="0" y="0"/>
            <a:chExt cx="13148605" cy="1082309"/>
          </a:xfrm>
        </p:grpSpPr>
        <p:pic>
          <p:nvPicPr>
            <p:cNvPr id="392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3928" t="4718" r="3928" b="91706"/>
            <a:stretch>
              <a:fillRect/>
            </a:stretch>
          </p:blipFill>
          <p:spPr>
            <a:xfrm>
              <a:off x="127000" y="88900"/>
              <a:ext cx="12894606" cy="75211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91" name="BTCP Cover #1.jpeg" descr="BTCP Cover #1.jpeg"/>
            <p:cNvPicPr>
              <a:picLocks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13148606" cy="1082310"/>
            </a:xfrm>
            <a:prstGeom prst="rect">
              <a:avLst/>
            </a:prstGeom>
            <a:effectLst/>
          </p:spPr>
        </p:pic>
      </p:grpSp>
      <p:grpSp>
        <p:nvGrpSpPr>
          <p:cNvPr id="396" name="BTCP Cover #1.jpeg"/>
          <p:cNvGrpSpPr/>
          <p:nvPr/>
        </p:nvGrpSpPr>
        <p:grpSpPr>
          <a:xfrm>
            <a:off x="3380017" y="9016272"/>
            <a:ext cx="12391565" cy="1123500"/>
            <a:chOff x="0" y="0"/>
            <a:chExt cx="12391564" cy="1123499"/>
          </a:xfrm>
        </p:grpSpPr>
        <p:pic>
          <p:nvPicPr>
            <p:cNvPr id="395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8884" t="4718" r="8884" b="91706"/>
            <a:stretch>
              <a:fillRect/>
            </a:stretch>
          </p:blipFill>
          <p:spPr>
            <a:xfrm>
              <a:off x="127000" y="88900"/>
              <a:ext cx="12137566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94" name="BTCP Cover #1.jpeg" descr="BTCP Cover #1.jpeg"/>
            <p:cNvPicPr>
              <a:picLocks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0"/>
              <a:ext cx="12391565" cy="1123500"/>
            </a:xfrm>
            <a:prstGeom prst="rect">
              <a:avLst/>
            </a:prstGeom>
            <a:effectLst/>
          </p:spPr>
        </p:pic>
      </p:grpSp>
      <p:grpSp>
        <p:nvGrpSpPr>
          <p:cNvPr id="399" name="BTCP Cover #1.jpeg"/>
          <p:cNvGrpSpPr/>
          <p:nvPr/>
        </p:nvGrpSpPr>
        <p:grpSpPr>
          <a:xfrm>
            <a:off x="3778975" y="7921065"/>
            <a:ext cx="11593650" cy="1123501"/>
            <a:chOff x="0" y="0"/>
            <a:chExt cx="11593648" cy="1123499"/>
          </a:xfrm>
        </p:grpSpPr>
        <p:pic>
          <p:nvPicPr>
            <p:cNvPr id="398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11587" t="4718" r="11587" b="91706"/>
            <a:stretch>
              <a:fillRect/>
            </a:stretch>
          </p:blipFill>
          <p:spPr>
            <a:xfrm>
              <a:off x="127000" y="88900"/>
              <a:ext cx="11339649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397" name="BTCP Cover #1.jpeg" descr="BTCP Cover #1.jpeg"/>
            <p:cNvPicPr>
              <a:picLocks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1" y="0"/>
              <a:ext cx="11593650" cy="1123500"/>
            </a:xfrm>
            <a:prstGeom prst="rect">
              <a:avLst/>
            </a:prstGeom>
            <a:effectLst/>
          </p:spPr>
        </p:pic>
      </p:grpSp>
      <p:grpSp>
        <p:nvGrpSpPr>
          <p:cNvPr id="402" name="BTCP Cover #1.jpeg"/>
          <p:cNvGrpSpPr/>
          <p:nvPr/>
        </p:nvGrpSpPr>
        <p:grpSpPr>
          <a:xfrm>
            <a:off x="4144497" y="6825858"/>
            <a:ext cx="10862606" cy="1123501"/>
            <a:chOff x="0" y="0"/>
            <a:chExt cx="10862605" cy="1123499"/>
          </a:xfrm>
        </p:grpSpPr>
        <p:pic>
          <p:nvPicPr>
            <p:cNvPr id="401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14064" t="4718" r="14064" b="91706"/>
            <a:stretch>
              <a:fillRect/>
            </a:stretch>
          </p:blipFill>
          <p:spPr>
            <a:xfrm>
              <a:off x="127000" y="88900"/>
              <a:ext cx="10608606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00" name="BTCP Cover #1.jpeg" descr="BTCP Cover #1.jpeg"/>
            <p:cNvPicPr>
              <a:picLocks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0" y="0"/>
              <a:ext cx="10862606" cy="1123500"/>
            </a:xfrm>
            <a:prstGeom prst="rect">
              <a:avLst/>
            </a:prstGeom>
            <a:effectLst/>
          </p:spPr>
        </p:pic>
      </p:grpSp>
      <p:grpSp>
        <p:nvGrpSpPr>
          <p:cNvPr id="405" name="BTCP Cover #1.jpeg"/>
          <p:cNvGrpSpPr/>
          <p:nvPr/>
        </p:nvGrpSpPr>
        <p:grpSpPr>
          <a:xfrm>
            <a:off x="4515972" y="5730651"/>
            <a:ext cx="10119656" cy="1123501"/>
            <a:chOff x="0" y="0"/>
            <a:chExt cx="10119655" cy="1123499"/>
          </a:xfrm>
        </p:grpSpPr>
        <p:pic>
          <p:nvPicPr>
            <p:cNvPr id="404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16580" t="4718" r="16580" b="91706"/>
            <a:stretch>
              <a:fillRect/>
            </a:stretch>
          </p:blipFill>
          <p:spPr>
            <a:xfrm>
              <a:off x="127000" y="88900"/>
              <a:ext cx="9865656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03" name="BTCP Cover #1.jpeg" descr="BTCP Cover #1.jpeg"/>
            <p:cNvPicPr>
              <a:picLocks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-1" y="0"/>
              <a:ext cx="10119657" cy="1123500"/>
            </a:xfrm>
            <a:prstGeom prst="rect">
              <a:avLst/>
            </a:prstGeom>
            <a:effectLst/>
          </p:spPr>
        </p:pic>
      </p:grpSp>
      <p:grpSp>
        <p:nvGrpSpPr>
          <p:cNvPr id="408" name="BTCP Cover #1.jpeg"/>
          <p:cNvGrpSpPr/>
          <p:nvPr/>
        </p:nvGrpSpPr>
        <p:grpSpPr>
          <a:xfrm>
            <a:off x="4955213" y="4635445"/>
            <a:ext cx="9241174" cy="1123500"/>
            <a:chOff x="0" y="0"/>
            <a:chExt cx="9241172" cy="1123499"/>
          </a:xfrm>
        </p:grpSpPr>
        <p:pic>
          <p:nvPicPr>
            <p:cNvPr id="407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19556" t="4718" r="19556" b="91706"/>
            <a:stretch>
              <a:fillRect/>
            </a:stretch>
          </p:blipFill>
          <p:spPr>
            <a:xfrm>
              <a:off x="127000" y="88900"/>
              <a:ext cx="8987173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06" name="BTCP Cover #1.jpeg" descr="BTCP Cover #1.jpeg"/>
            <p:cNvPicPr>
              <a:picLocks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0" y="0"/>
              <a:ext cx="9241173" cy="1123500"/>
            </a:xfrm>
            <a:prstGeom prst="rect">
              <a:avLst/>
            </a:prstGeom>
            <a:effectLst/>
          </p:spPr>
        </p:pic>
      </p:grpSp>
      <p:grpSp>
        <p:nvGrpSpPr>
          <p:cNvPr id="411" name="BTCP Cover #1.jpeg"/>
          <p:cNvGrpSpPr/>
          <p:nvPr/>
        </p:nvGrpSpPr>
        <p:grpSpPr>
          <a:xfrm>
            <a:off x="5350699" y="3540238"/>
            <a:ext cx="8450201" cy="1123500"/>
            <a:chOff x="0" y="0"/>
            <a:chExt cx="8450199" cy="1123499"/>
          </a:xfrm>
        </p:grpSpPr>
        <p:pic>
          <p:nvPicPr>
            <p:cNvPr id="410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22236" t="4718" r="22236" b="91706"/>
            <a:stretch>
              <a:fillRect/>
            </a:stretch>
          </p:blipFill>
          <p:spPr>
            <a:xfrm>
              <a:off x="127000" y="88900"/>
              <a:ext cx="8196200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09" name="BTCP Cover #1.jpeg" descr="BTCP Cover #1.jpeg"/>
            <p:cNvPicPr>
              <a:picLocks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-1" y="0"/>
              <a:ext cx="8450201" cy="1123500"/>
            </a:xfrm>
            <a:prstGeom prst="rect">
              <a:avLst/>
            </a:prstGeom>
            <a:effectLst/>
          </p:spPr>
        </p:pic>
      </p:grpSp>
      <p:grpSp>
        <p:nvGrpSpPr>
          <p:cNvPr id="414" name="BTCP Cover #1.jpeg"/>
          <p:cNvGrpSpPr/>
          <p:nvPr/>
        </p:nvGrpSpPr>
        <p:grpSpPr>
          <a:xfrm>
            <a:off x="5312739" y="2183594"/>
            <a:ext cx="8196203" cy="1409193"/>
            <a:chOff x="41558" y="19338"/>
            <a:chExt cx="7866794" cy="1123500"/>
          </a:xfrm>
        </p:grpSpPr>
        <p:pic>
          <p:nvPicPr>
            <p:cNvPr id="413" name="BTCP Cover #1.jpeg" descr="BTCP Cover #1.jpeg"/>
            <p:cNvPicPr>
              <a:picLocks noChangeAspect="1"/>
            </p:cNvPicPr>
            <p:nvPr/>
          </p:nvPicPr>
          <p:blipFill>
            <a:blip r:embed="rId3"/>
            <a:srcRect l="24212" t="4718" r="24212" b="91706"/>
            <a:stretch>
              <a:fillRect/>
            </a:stretch>
          </p:blipFill>
          <p:spPr>
            <a:xfrm>
              <a:off x="127000" y="88900"/>
              <a:ext cx="7612794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12" name="BTCP Cover #1.jpeg" descr="BTCP Cover #1.jpeg"/>
            <p:cNvPicPr>
              <a:picLocks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41558" y="19338"/>
              <a:ext cx="7866794" cy="1123500"/>
            </a:xfrm>
            <a:prstGeom prst="rect">
              <a:avLst/>
            </a:prstGeom>
            <a:effectLst/>
          </p:spPr>
        </p:pic>
      </p:grpSp>
      <p:sp>
        <p:nvSpPr>
          <p:cNvPr id="415" name="BTCP • 10 Courses • 520 Hours"/>
          <p:cNvSpPr txBox="1">
            <a:spLocks noGrp="1"/>
          </p:cNvSpPr>
          <p:nvPr>
            <p:ph type="title" idx="4294967295"/>
          </p:nvPr>
        </p:nvSpPr>
        <p:spPr>
          <a:xfrm>
            <a:off x="-1800225" y="495638"/>
            <a:ext cx="25864519" cy="1663701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CFPB</a:t>
            </a:r>
            <a:r>
              <a:rPr dirty="0"/>
              <a:t> • 10 </a:t>
            </a:r>
            <a:r>
              <a:rPr lang="en-CA" dirty="0" err="1"/>
              <a:t>cours</a:t>
            </a:r>
            <a:r>
              <a:rPr dirty="0"/>
              <a:t> • 520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16" name="Bible Study Methods &amp; Rules of Interpretation"/>
          <p:cNvSpPr txBox="1"/>
          <p:nvPr/>
        </p:nvSpPr>
        <p:spPr>
          <a:xfrm>
            <a:off x="3961971" y="12412149"/>
            <a:ext cx="11227658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Méthode</a:t>
            </a:r>
            <a:r>
              <a:rPr lang="en-CA" dirty="0"/>
              <a:t> </a:t>
            </a:r>
            <a:r>
              <a:rPr lang="en-CA" dirty="0" err="1"/>
              <a:t>d’étude</a:t>
            </a:r>
            <a:r>
              <a:rPr lang="en-CA" dirty="0"/>
              <a:t> </a:t>
            </a:r>
            <a:r>
              <a:rPr lang="en-CA" dirty="0" err="1"/>
              <a:t>biblique</a:t>
            </a:r>
            <a:r>
              <a:rPr lang="en-CA" dirty="0"/>
              <a:t> et </a:t>
            </a:r>
            <a:r>
              <a:rPr lang="en-CA" dirty="0" err="1"/>
              <a:t>règles</a:t>
            </a:r>
            <a:r>
              <a:rPr lang="en-CA" dirty="0"/>
              <a:t> </a:t>
            </a:r>
            <a:r>
              <a:rPr lang="en-CA" dirty="0" err="1"/>
              <a:t>d’interprétation</a:t>
            </a:r>
            <a:endParaRPr dirty="0"/>
          </a:p>
        </p:txBody>
      </p:sp>
      <p:sp>
        <p:nvSpPr>
          <p:cNvPr id="417" name="Old Testament Survey"/>
          <p:cNvSpPr txBox="1"/>
          <p:nvPr/>
        </p:nvSpPr>
        <p:spPr>
          <a:xfrm>
            <a:off x="4141160" y="11271073"/>
            <a:ext cx="10869280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Survol</a:t>
            </a:r>
            <a:r>
              <a:rPr lang="en-CA" dirty="0"/>
              <a:t> de </a:t>
            </a:r>
            <a:r>
              <a:rPr lang="en-CA" dirty="0" err="1"/>
              <a:t>l’Ancien</a:t>
            </a:r>
            <a:r>
              <a:rPr lang="en-CA" dirty="0"/>
              <a:t> Testament</a:t>
            </a:r>
            <a:endParaRPr dirty="0"/>
          </a:p>
        </p:txBody>
      </p:sp>
      <p:sp>
        <p:nvSpPr>
          <p:cNvPr id="418" name="New Testament Survey"/>
          <p:cNvSpPr txBox="1"/>
          <p:nvPr/>
        </p:nvSpPr>
        <p:spPr>
          <a:xfrm>
            <a:off x="4019319" y="10231597"/>
            <a:ext cx="11112962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Survol</a:t>
            </a:r>
            <a:r>
              <a:rPr lang="en-CA" dirty="0"/>
              <a:t> du Nouveau Testament</a:t>
            </a:r>
            <a:endParaRPr dirty="0"/>
          </a:p>
        </p:txBody>
      </p:sp>
      <p:sp>
        <p:nvSpPr>
          <p:cNvPr id="419" name="Preaching Biblical Messages &amp; Pastoral Ministry"/>
          <p:cNvSpPr txBox="1"/>
          <p:nvPr/>
        </p:nvSpPr>
        <p:spPr>
          <a:xfrm>
            <a:off x="4019320" y="9115921"/>
            <a:ext cx="11112960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Prêcher</a:t>
            </a:r>
            <a:r>
              <a:rPr lang="en-CA" dirty="0"/>
              <a:t> des messages </a:t>
            </a:r>
            <a:r>
              <a:rPr lang="en-CA" dirty="0" err="1"/>
              <a:t>bibliques</a:t>
            </a:r>
            <a:r>
              <a:rPr lang="en-CA" dirty="0"/>
              <a:t> et </a:t>
            </a:r>
            <a:r>
              <a:rPr lang="en-CA" dirty="0" err="1"/>
              <a:t>ministère</a:t>
            </a:r>
            <a:r>
              <a:rPr lang="en-CA" dirty="0"/>
              <a:t> pastoral  </a:t>
            </a:r>
            <a:endParaRPr dirty="0"/>
          </a:p>
        </p:txBody>
      </p:sp>
      <p:sp>
        <p:nvSpPr>
          <p:cNvPr id="420" name="Bible Doctrine Survey"/>
          <p:cNvSpPr txBox="1"/>
          <p:nvPr/>
        </p:nvSpPr>
        <p:spPr>
          <a:xfrm>
            <a:off x="4545278" y="8044232"/>
            <a:ext cx="10061044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Survol</a:t>
            </a:r>
            <a:r>
              <a:rPr lang="en-CA" dirty="0"/>
              <a:t> de la doctrine </a:t>
            </a:r>
            <a:r>
              <a:rPr lang="en-CA" dirty="0" err="1"/>
              <a:t>biblique</a:t>
            </a:r>
            <a:endParaRPr dirty="0"/>
          </a:p>
        </p:txBody>
      </p:sp>
      <p:sp>
        <p:nvSpPr>
          <p:cNvPr id="421" name="Personal Spiritual Life"/>
          <p:cNvSpPr txBox="1"/>
          <p:nvPr/>
        </p:nvSpPr>
        <p:spPr>
          <a:xfrm>
            <a:off x="5267987" y="6920999"/>
            <a:ext cx="8615626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La vie </a:t>
            </a:r>
            <a:r>
              <a:rPr lang="en-CA" dirty="0" err="1"/>
              <a:t>personnelle</a:t>
            </a:r>
            <a:r>
              <a:rPr lang="en-CA" dirty="0"/>
              <a:t> et spirituelle</a:t>
            </a:r>
            <a:endParaRPr dirty="0"/>
          </a:p>
        </p:txBody>
      </p:sp>
      <p:sp>
        <p:nvSpPr>
          <p:cNvPr id="422" name="Church Ministry Administration &amp; Education"/>
          <p:cNvSpPr txBox="1"/>
          <p:nvPr/>
        </p:nvSpPr>
        <p:spPr>
          <a:xfrm>
            <a:off x="4736869" y="5879949"/>
            <a:ext cx="9677862" cy="687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3800" dirty="0" err="1"/>
              <a:t>Ministère</a:t>
            </a:r>
            <a:r>
              <a:rPr lang="en-CA" sz="3800" dirty="0"/>
              <a:t> de </a:t>
            </a:r>
            <a:r>
              <a:rPr lang="en-CA" sz="3800" dirty="0" err="1"/>
              <a:t>l’église</a:t>
            </a:r>
            <a:r>
              <a:rPr lang="en-CA" sz="3800" dirty="0"/>
              <a:t> /Administration /</a:t>
            </a:r>
            <a:r>
              <a:rPr lang="en-GB" sz="3800" u="sng" dirty="0" err="1">
                <a:effectLst/>
              </a:rPr>
              <a:t>É</a:t>
            </a:r>
            <a:r>
              <a:rPr lang="en-CA" sz="3800" u="sng" dirty="0" err="1"/>
              <a:t>ducation</a:t>
            </a:r>
            <a:endParaRPr sz="3800" u="sng" dirty="0"/>
          </a:p>
        </p:txBody>
      </p:sp>
      <p:sp>
        <p:nvSpPr>
          <p:cNvPr id="423" name="Teaching Principles &amp; Methods"/>
          <p:cNvSpPr txBox="1"/>
          <p:nvPr/>
        </p:nvSpPr>
        <p:spPr>
          <a:xfrm>
            <a:off x="5566735" y="4787260"/>
            <a:ext cx="8018130" cy="687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3800" dirty="0" err="1"/>
              <a:t>Méthodes</a:t>
            </a:r>
            <a:r>
              <a:rPr lang="en-CA" sz="3800" dirty="0"/>
              <a:t> et </a:t>
            </a:r>
            <a:r>
              <a:rPr lang="en-CA" sz="3800" dirty="0" err="1"/>
              <a:t>principes</a:t>
            </a:r>
            <a:r>
              <a:rPr lang="en-CA" sz="3800" dirty="0"/>
              <a:t> </a:t>
            </a:r>
            <a:r>
              <a:rPr lang="en-CA" sz="3800" dirty="0" err="1"/>
              <a:t>d’enseignement</a:t>
            </a:r>
            <a:endParaRPr sz="3800" dirty="0"/>
          </a:p>
        </p:txBody>
      </p:sp>
      <p:sp>
        <p:nvSpPr>
          <p:cNvPr id="424" name="Church History Survey"/>
          <p:cNvSpPr txBox="1"/>
          <p:nvPr/>
        </p:nvSpPr>
        <p:spPr>
          <a:xfrm>
            <a:off x="6202330" y="3633388"/>
            <a:ext cx="6746940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Survol</a:t>
            </a:r>
            <a:r>
              <a:rPr lang="en-CA" dirty="0"/>
              <a:t> de </a:t>
            </a:r>
            <a:r>
              <a:rPr lang="en-CA" dirty="0" err="1"/>
              <a:t>l’histoire</a:t>
            </a:r>
            <a:r>
              <a:rPr lang="en-CA" dirty="0"/>
              <a:t> de </a:t>
            </a:r>
            <a:r>
              <a:rPr lang="en-CA" dirty="0" err="1"/>
              <a:t>l’église</a:t>
            </a:r>
            <a:endParaRPr dirty="0"/>
          </a:p>
        </p:txBody>
      </p:sp>
      <p:sp>
        <p:nvSpPr>
          <p:cNvPr id="425" name="Missions Evangelism Discipleship"/>
          <p:cNvSpPr txBox="1"/>
          <p:nvPr/>
        </p:nvSpPr>
        <p:spPr>
          <a:xfrm>
            <a:off x="5223698" y="2445604"/>
            <a:ext cx="8450203" cy="5950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3200"/>
              <a:t>Missions/Êvangélisation</a:t>
            </a:r>
            <a:r>
              <a:rPr lang="en-CA" sz="3200" dirty="0"/>
              <a:t>/Faire des disciples</a:t>
            </a:r>
            <a:endParaRPr sz="3200" dirty="0"/>
          </a:p>
        </p:txBody>
      </p:sp>
      <p:sp>
        <p:nvSpPr>
          <p:cNvPr id="426" name="40 Hours"/>
          <p:cNvSpPr txBox="1"/>
          <p:nvPr/>
        </p:nvSpPr>
        <p:spPr>
          <a:xfrm>
            <a:off x="17317311" y="12424849"/>
            <a:ext cx="14539779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40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27" name="60 Hours"/>
          <p:cNvSpPr txBox="1"/>
          <p:nvPr/>
        </p:nvSpPr>
        <p:spPr>
          <a:xfrm>
            <a:off x="16868809" y="11260787"/>
            <a:ext cx="10869280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60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28" name="60 Hours"/>
          <p:cNvSpPr txBox="1"/>
          <p:nvPr/>
        </p:nvSpPr>
        <p:spPr>
          <a:xfrm>
            <a:off x="16429468" y="10228190"/>
            <a:ext cx="11112961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60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29" name="60 Hours"/>
          <p:cNvSpPr txBox="1"/>
          <p:nvPr/>
        </p:nvSpPr>
        <p:spPr>
          <a:xfrm>
            <a:off x="16068135" y="9141321"/>
            <a:ext cx="11112961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60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30" name="60 Hours"/>
          <p:cNvSpPr txBox="1"/>
          <p:nvPr/>
        </p:nvSpPr>
        <p:spPr>
          <a:xfrm>
            <a:off x="15605743" y="8031532"/>
            <a:ext cx="10061044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60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31" name="40 Hours"/>
          <p:cNvSpPr txBox="1"/>
          <p:nvPr/>
        </p:nvSpPr>
        <p:spPr>
          <a:xfrm>
            <a:off x="15448669" y="6984499"/>
            <a:ext cx="8615625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40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32" name="40 Hours"/>
          <p:cNvSpPr txBox="1"/>
          <p:nvPr/>
        </p:nvSpPr>
        <p:spPr>
          <a:xfrm>
            <a:off x="14917551" y="5920366"/>
            <a:ext cx="9677861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40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33" name="40 Hours"/>
          <p:cNvSpPr txBox="1"/>
          <p:nvPr/>
        </p:nvSpPr>
        <p:spPr>
          <a:xfrm>
            <a:off x="14495850" y="4827677"/>
            <a:ext cx="8018130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40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34" name="60 Hours"/>
          <p:cNvSpPr txBox="1"/>
          <p:nvPr/>
        </p:nvSpPr>
        <p:spPr>
          <a:xfrm>
            <a:off x="14188161" y="3696888"/>
            <a:ext cx="6746940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60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35" name="60 Hours"/>
          <p:cNvSpPr txBox="1"/>
          <p:nvPr/>
        </p:nvSpPr>
        <p:spPr>
          <a:xfrm>
            <a:off x="13929895" y="2614614"/>
            <a:ext cx="7492072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60 </a:t>
            </a:r>
            <a:r>
              <a:rPr lang="en-CA" dirty="0" err="1"/>
              <a:t>heures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"/>
                            </p:stCondLst>
                            <p:childTnLst>
                              <p:par>
                                <p:cTn id="9" presetID="10" presetClass="entr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"/>
                                        <p:tgtEl>
                                          <p:spTgt spid="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"/>
                            </p:stCondLst>
                            <p:childTnLst>
                              <p:par>
                                <p:cTn id="13" presetID="10" presetClass="entr" fill="hold" grpId="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"/>
                            </p:stCondLst>
                            <p:childTnLst>
                              <p:par>
                                <p:cTn id="22" presetID="10" presetClass="entr" fill="hold" grpId="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"/>
                            </p:stCondLst>
                            <p:childTnLst>
                              <p:par>
                                <p:cTn id="26" presetID="10" presetClass="entr" fill="hold" grpId="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"/>
                                        <p:tgtEl>
                                          <p:spTgt spid="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"/>
                            </p:stCondLst>
                            <p:childTnLst>
                              <p:par>
                                <p:cTn id="35" presetID="10" presetClass="entr" fill="hold" grpId="8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"/>
                            </p:stCondLst>
                            <p:childTnLst>
                              <p:par>
                                <p:cTn id="39" presetID="10" presetClass="entr" fill="hold" grpId="9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"/>
                                        <p:tgtEl>
                                          <p:spTgt spid="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fill="hold" grpId="1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"/>
                            </p:stCondLst>
                            <p:childTnLst>
                              <p:par>
                                <p:cTn id="48" presetID="10" presetClass="entr" fill="hold" grpId="1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9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"/>
                                        <p:tgtEl>
                                          <p:spTgt spid="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"/>
                            </p:stCondLst>
                            <p:childTnLst>
                              <p:par>
                                <p:cTn id="52" presetID="10" presetClass="entr" fill="hold" grpId="1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3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fill="hold" grpId="1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"/>
                            </p:stCondLst>
                            <p:childTnLst>
                              <p:par>
                                <p:cTn id="61" presetID="10" presetClass="entr" fill="hold" grpId="1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"/>
                            </p:stCondLst>
                            <p:childTnLst>
                              <p:par>
                                <p:cTn id="65" presetID="10" presetClass="entr" fill="hold" grpId="1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fill="hold" grpId="1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1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"/>
                            </p:stCondLst>
                            <p:childTnLst>
                              <p:par>
                                <p:cTn id="74" presetID="10" presetClass="entr" fill="hold" grpId="17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5" fill="hold"/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"/>
                                        <p:tgtEl>
                                          <p:spTgt spid="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"/>
                            </p:stCondLst>
                            <p:childTnLst>
                              <p:par>
                                <p:cTn id="78" presetID="10" presetClass="entr" fill="hold" grpId="18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9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fill="hold" grpId="19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4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"/>
                            </p:stCondLst>
                            <p:childTnLst>
                              <p:par>
                                <p:cTn id="87" presetID="10" presetClass="entr" fill="hold" grpId="2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8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"/>
                            </p:stCondLst>
                            <p:childTnLst>
                              <p:par>
                                <p:cTn id="91" presetID="10" presetClass="entr" fill="hold" grpId="2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2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fill="hold" grpId="2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7" fill="hold"/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"/>
                            </p:stCondLst>
                            <p:childTnLst>
                              <p:par>
                                <p:cTn id="100" presetID="10" presetClass="entr" fill="hold" grpId="2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1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"/>
                                        <p:tgtEl>
                                          <p:spTgt spid="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00"/>
                            </p:stCondLst>
                            <p:childTnLst>
                              <p:par>
                                <p:cTn id="104" presetID="10" presetClass="entr" fill="hold" grpId="2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5" fill="hold"/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fill="hold" grpId="2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0"/>
                            </p:stCondLst>
                            <p:childTnLst>
                              <p:par>
                                <p:cTn id="113" presetID="10" presetClass="entr" fill="hold" grpId="2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4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00"/>
                            </p:stCondLst>
                            <p:childTnLst>
                              <p:par>
                                <p:cTn id="117" presetID="10" presetClass="entr" fill="hold" grpId="27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8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fill="hold" grpId="2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3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"/>
                            </p:stCondLst>
                            <p:childTnLst>
                              <p:par>
                                <p:cTn id="126" presetID="10" presetClass="entr" fill="hold" grpId="29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7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"/>
                                        <p:tgtEl>
                                          <p:spTgt spid="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0"/>
                            </p:stCondLst>
                            <p:childTnLst>
                              <p:par>
                                <p:cTn id="130" presetID="10" presetClass="entr" fill="hold" grpId="3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1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7" grpId="1" animBg="1" advAuto="0"/>
      <p:bldP spid="390" grpId="4" animBg="1" advAuto="0"/>
      <p:bldP spid="393" grpId="7" animBg="1" advAuto="0"/>
      <p:bldP spid="396" grpId="10" animBg="1" advAuto="0"/>
      <p:bldP spid="399" grpId="13" animBg="1" advAuto="0"/>
      <p:bldP spid="402" grpId="16" animBg="1" advAuto="0"/>
      <p:bldP spid="405" grpId="19" animBg="1" advAuto="0"/>
      <p:bldP spid="408" grpId="22" animBg="1" advAuto="0"/>
      <p:bldP spid="411" grpId="25" animBg="1" advAuto="0"/>
      <p:bldP spid="414" grpId="28" animBg="1" advAuto="0"/>
      <p:bldP spid="416" grpId="2" animBg="1" advAuto="0"/>
      <p:bldP spid="417" grpId="5" animBg="1" advAuto="0"/>
      <p:bldP spid="418" grpId="8" animBg="1" advAuto="0"/>
      <p:bldP spid="419" grpId="11" animBg="1" advAuto="0"/>
      <p:bldP spid="420" grpId="14" animBg="1" advAuto="0"/>
      <p:bldP spid="421" grpId="17" animBg="1" advAuto="0"/>
      <p:bldP spid="422" grpId="20" animBg="1" advAuto="0"/>
      <p:bldP spid="423" grpId="23" animBg="1" advAuto="0"/>
      <p:bldP spid="424" grpId="26" animBg="1" advAuto="0"/>
      <p:bldP spid="425" grpId="29" animBg="1" advAuto="0"/>
      <p:bldP spid="426" grpId="3" animBg="1" advAuto="0"/>
      <p:bldP spid="427" grpId="6" animBg="1" advAuto="0"/>
      <p:bldP spid="428" grpId="9" animBg="1" advAuto="0"/>
      <p:bldP spid="429" grpId="12" animBg="1" advAuto="0"/>
      <p:bldP spid="430" grpId="15" animBg="1" advAuto="0"/>
      <p:bldP spid="431" grpId="18" animBg="1" advAuto="0"/>
      <p:bldP spid="432" grpId="21" animBg="1" advAuto="0"/>
      <p:bldP spid="433" grpId="24" animBg="1" advAuto="0"/>
      <p:bldP spid="434" grpId="27" animBg="1" advAuto="0"/>
      <p:bldP spid="435" grpId="30" animBg="1" advAuto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39</a:t>
            </a:fld>
            <a:endParaRPr/>
          </a:p>
        </p:txBody>
      </p:sp>
      <p:grpSp>
        <p:nvGrpSpPr>
          <p:cNvPr id="440" name="BTCP Cover #1.jpeg"/>
          <p:cNvGrpSpPr/>
          <p:nvPr/>
        </p:nvGrpSpPr>
        <p:grpSpPr>
          <a:xfrm>
            <a:off x="2451924" y="11412892"/>
            <a:ext cx="14755752" cy="1123501"/>
            <a:chOff x="0" y="0"/>
            <a:chExt cx="14755750" cy="1123499"/>
          </a:xfrm>
        </p:grpSpPr>
        <p:pic>
          <p:nvPicPr>
            <p:cNvPr id="439" name="BTCP Cover #1.jpeg" descr="BTCP Cover #1.jpeg"/>
            <p:cNvPicPr>
              <a:picLocks noChangeAspect="1"/>
            </p:cNvPicPr>
            <p:nvPr/>
          </p:nvPicPr>
          <p:blipFill>
            <a:blip r:embed="rId2"/>
            <a:srcRect l="876" t="4718" r="876" b="91706"/>
            <a:stretch>
              <a:fillRect/>
            </a:stretch>
          </p:blipFill>
          <p:spPr>
            <a:xfrm>
              <a:off x="127000" y="88900"/>
              <a:ext cx="14501751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38" name="BTCP Cover #1.jpeg" descr="BTCP Cover #1.jpe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-1"/>
              <a:ext cx="14755751" cy="1123501"/>
            </a:xfrm>
            <a:prstGeom prst="rect">
              <a:avLst/>
            </a:prstGeom>
            <a:effectLst/>
          </p:spPr>
        </p:pic>
      </p:grpSp>
      <p:grpSp>
        <p:nvGrpSpPr>
          <p:cNvPr id="443" name="BTCP Cover #1.jpeg"/>
          <p:cNvGrpSpPr/>
          <p:nvPr/>
        </p:nvGrpSpPr>
        <p:grpSpPr>
          <a:xfrm>
            <a:off x="2841755" y="10317686"/>
            <a:ext cx="13976090" cy="1123500"/>
            <a:chOff x="0" y="0"/>
            <a:chExt cx="13976089" cy="1123499"/>
          </a:xfrm>
        </p:grpSpPr>
        <p:pic>
          <p:nvPicPr>
            <p:cNvPr id="442" name="BTCP Cover #1.jpeg" descr="BTCP Cover #1.jpeg"/>
            <p:cNvPicPr>
              <a:picLocks noChangeAspect="1"/>
            </p:cNvPicPr>
            <p:nvPr/>
          </p:nvPicPr>
          <p:blipFill>
            <a:blip r:embed="rId2"/>
            <a:srcRect l="3517" t="4718" r="3517" b="91706"/>
            <a:stretch>
              <a:fillRect/>
            </a:stretch>
          </p:blipFill>
          <p:spPr>
            <a:xfrm>
              <a:off x="127000" y="88900"/>
              <a:ext cx="13722090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41" name="BTCP Cover #1.jpeg" descr="BTCP Cover #1.jpeg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3976090" cy="1123500"/>
            </a:xfrm>
            <a:prstGeom prst="rect">
              <a:avLst/>
            </a:prstGeom>
            <a:effectLst/>
          </p:spPr>
        </p:pic>
      </p:grpSp>
      <p:grpSp>
        <p:nvGrpSpPr>
          <p:cNvPr id="446" name="BTCP Cover #1.jpeg"/>
          <p:cNvGrpSpPr/>
          <p:nvPr/>
        </p:nvGrpSpPr>
        <p:grpSpPr>
          <a:xfrm>
            <a:off x="3255497" y="9243074"/>
            <a:ext cx="13148606" cy="1082310"/>
            <a:chOff x="0" y="0"/>
            <a:chExt cx="13148605" cy="1082309"/>
          </a:xfrm>
        </p:grpSpPr>
        <p:pic>
          <p:nvPicPr>
            <p:cNvPr id="445" name="BTCP Cover #1.jpeg" descr="BTCP Cover #1.jpeg"/>
            <p:cNvPicPr>
              <a:picLocks noChangeAspect="1"/>
            </p:cNvPicPr>
            <p:nvPr/>
          </p:nvPicPr>
          <p:blipFill>
            <a:blip r:embed="rId2"/>
            <a:srcRect l="3928" t="4718" r="3928" b="91706"/>
            <a:stretch>
              <a:fillRect/>
            </a:stretch>
          </p:blipFill>
          <p:spPr>
            <a:xfrm>
              <a:off x="127000" y="88900"/>
              <a:ext cx="12894606" cy="75211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44" name="BTCP Cover #1.jpeg" descr="BTCP Cover #1.jpeg"/>
            <p:cNvPicPr>
              <a:picLocks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13148606" cy="1082310"/>
            </a:xfrm>
            <a:prstGeom prst="rect">
              <a:avLst/>
            </a:prstGeom>
            <a:effectLst/>
          </p:spPr>
        </p:pic>
      </p:grpSp>
      <p:grpSp>
        <p:nvGrpSpPr>
          <p:cNvPr id="449" name="BTCP Cover #1.jpeg"/>
          <p:cNvGrpSpPr/>
          <p:nvPr/>
        </p:nvGrpSpPr>
        <p:grpSpPr>
          <a:xfrm>
            <a:off x="3634017" y="8127272"/>
            <a:ext cx="12391565" cy="1123500"/>
            <a:chOff x="0" y="0"/>
            <a:chExt cx="12391564" cy="1123499"/>
          </a:xfrm>
        </p:grpSpPr>
        <p:pic>
          <p:nvPicPr>
            <p:cNvPr id="448" name="BTCP Cover #1.jpeg" descr="BTCP Cover #1.jpeg"/>
            <p:cNvPicPr>
              <a:picLocks noChangeAspect="1"/>
            </p:cNvPicPr>
            <p:nvPr/>
          </p:nvPicPr>
          <p:blipFill>
            <a:blip r:embed="rId2"/>
            <a:srcRect l="8884" t="4718" r="8884" b="91706"/>
            <a:stretch>
              <a:fillRect/>
            </a:stretch>
          </p:blipFill>
          <p:spPr>
            <a:xfrm>
              <a:off x="127000" y="88900"/>
              <a:ext cx="12137566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47" name="BTCP Cover #1.jpeg" descr="BTCP Cover #1.jpeg"/>
            <p:cNvPicPr>
              <a:picLocks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12391565" cy="1123500"/>
            </a:xfrm>
            <a:prstGeom prst="rect">
              <a:avLst/>
            </a:prstGeom>
            <a:effectLst/>
          </p:spPr>
        </p:pic>
      </p:grpSp>
      <p:grpSp>
        <p:nvGrpSpPr>
          <p:cNvPr id="452" name="BTCP Cover #1.jpeg"/>
          <p:cNvGrpSpPr/>
          <p:nvPr/>
        </p:nvGrpSpPr>
        <p:grpSpPr>
          <a:xfrm>
            <a:off x="4032975" y="7032065"/>
            <a:ext cx="11593650" cy="1123501"/>
            <a:chOff x="0" y="0"/>
            <a:chExt cx="11593648" cy="1123499"/>
          </a:xfrm>
        </p:grpSpPr>
        <p:pic>
          <p:nvPicPr>
            <p:cNvPr id="451" name="BTCP Cover #1.jpeg" descr="BTCP Cover #1.jpeg"/>
            <p:cNvPicPr>
              <a:picLocks noChangeAspect="1"/>
            </p:cNvPicPr>
            <p:nvPr/>
          </p:nvPicPr>
          <p:blipFill>
            <a:blip r:embed="rId2"/>
            <a:srcRect l="11587" t="4718" r="11587" b="91706"/>
            <a:stretch>
              <a:fillRect/>
            </a:stretch>
          </p:blipFill>
          <p:spPr>
            <a:xfrm>
              <a:off x="127000" y="88900"/>
              <a:ext cx="11339649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50" name="BTCP Cover #1.jpeg" descr="BTCP Cover #1.jpeg"/>
            <p:cNvPicPr>
              <a:picLocks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-1" y="0"/>
              <a:ext cx="11593650" cy="1123500"/>
            </a:xfrm>
            <a:prstGeom prst="rect">
              <a:avLst/>
            </a:prstGeom>
            <a:effectLst/>
          </p:spPr>
        </p:pic>
      </p:grpSp>
      <p:grpSp>
        <p:nvGrpSpPr>
          <p:cNvPr id="455" name="BTCP Cover #1.jpeg"/>
          <p:cNvGrpSpPr/>
          <p:nvPr/>
        </p:nvGrpSpPr>
        <p:grpSpPr>
          <a:xfrm>
            <a:off x="4398497" y="5936858"/>
            <a:ext cx="10862606" cy="1123501"/>
            <a:chOff x="0" y="0"/>
            <a:chExt cx="10862605" cy="1123499"/>
          </a:xfrm>
        </p:grpSpPr>
        <p:pic>
          <p:nvPicPr>
            <p:cNvPr id="454" name="BTCP Cover #1.jpeg" descr="BTCP Cover #1.jpeg"/>
            <p:cNvPicPr>
              <a:picLocks noChangeAspect="1"/>
            </p:cNvPicPr>
            <p:nvPr/>
          </p:nvPicPr>
          <p:blipFill>
            <a:blip r:embed="rId2"/>
            <a:srcRect l="14064" t="4718" r="14064" b="91706"/>
            <a:stretch>
              <a:fillRect/>
            </a:stretch>
          </p:blipFill>
          <p:spPr>
            <a:xfrm>
              <a:off x="127000" y="88900"/>
              <a:ext cx="10608606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53" name="BTCP Cover #1.jpeg" descr="BTCP Cover #1.jpeg"/>
            <p:cNvPicPr>
              <a:picLocks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0" y="0"/>
              <a:ext cx="10862606" cy="1123500"/>
            </a:xfrm>
            <a:prstGeom prst="rect">
              <a:avLst/>
            </a:prstGeom>
            <a:effectLst/>
          </p:spPr>
        </p:pic>
      </p:grpSp>
      <p:grpSp>
        <p:nvGrpSpPr>
          <p:cNvPr id="458" name="BTCP Cover #1.jpeg"/>
          <p:cNvGrpSpPr/>
          <p:nvPr/>
        </p:nvGrpSpPr>
        <p:grpSpPr>
          <a:xfrm>
            <a:off x="4769972" y="4841651"/>
            <a:ext cx="10119656" cy="1123501"/>
            <a:chOff x="0" y="0"/>
            <a:chExt cx="10119655" cy="1123499"/>
          </a:xfrm>
        </p:grpSpPr>
        <p:pic>
          <p:nvPicPr>
            <p:cNvPr id="457" name="BTCP Cover #1.jpeg" descr="BTCP Cover #1.jpeg"/>
            <p:cNvPicPr>
              <a:picLocks noChangeAspect="1"/>
            </p:cNvPicPr>
            <p:nvPr/>
          </p:nvPicPr>
          <p:blipFill>
            <a:blip r:embed="rId2"/>
            <a:srcRect l="16580" t="4718" r="16580" b="91706"/>
            <a:stretch>
              <a:fillRect/>
            </a:stretch>
          </p:blipFill>
          <p:spPr>
            <a:xfrm>
              <a:off x="127000" y="88900"/>
              <a:ext cx="9865656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56" name="BTCP Cover #1.jpeg" descr="BTCP Cover #1.jpeg"/>
            <p:cNvPicPr>
              <a:picLocks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-1" y="0"/>
              <a:ext cx="10119657" cy="1123500"/>
            </a:xfrm>
            <a:prstGeom prst="rect">
              <a:avLst/>
            </a:prstGeom>
            <a:effectLst/>
          </p:spPr>
        </p:pic>
      </p:grpSp>
      <p:grpSp>
        <p:nvGrpSpPr>
          <p:cNvPr id="461" name="BTCP Cover #1.jpeg"/>
          <p:cNvGrpSpPr/>
          <p:nvPr/>
        </p:nvGrpSpPr>
        <p:grpSpPr>
          <a:xfrm>
            <a:off x="5325300" y="3727731"/>
            <a:ext cx="9009000" cy="1123500"/>
            <a:chOff x="0" y="0"/>
            <a:chExt cx="9008999" cy="1123499"/>
          </a:xfrm>
        </p:grpSpPr>
        <p:pic>
          <p:nvPicPr>
            <p:cNvPr id="460" name="BTCP Cover #1.jpeg" descr="BTCP Cover #1.jpeg"/>
            <p:cNvPicPr>
              <a:picLocks noChangeAspect="1"/>
            </p:cNvPicPr>
            <p:nvPr/>
          </p:nvPicPr>
          <p:blipFill>
            <a:blip r:embed="rId2"/>
            <a:srcRect l="20343" t="4718" r="20343" b="91706"/>
            <a:stretch>
              <a:fillRect/>
            </a:stretch>
          </p:blipFill>
          <p:spPr>
            <a:xfrm>
              <a:off x="127000" y="88900"/>
              <a:ext cx="8755000" cy="793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459" name="BTCP Cover #1.jpeg" descr="BTCP Cover #1.jpeg"/>
            <p:cNvPicPr>
              <a:picLocks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-1" y="0"/>
              <a:ext cx="9009001" cy="1123500"/>
            </a:xfrm>
            <a:prstGeom prst="rect">
              <a:avLst/>
            </a:prstGeom>
            <a:effectLst/>
          </p:spPr>
        </p:pic>
      </p:grpSp>
      <p:sp>
        <p:nvSpPr>
          <p:cNvPr id="462" name="BTCL International • 8 Courses • 400 Hours"/>
          <p:cNvSpPr txBox="1">
            <a:spLocks noGrp="1"/>
          </p:cNvSpPr>
          <p:nvPr>
            <p:ph type="title" idx="4294967295"/>
          </p:nvPr>
        </p:nvSpPr>
        <p:spPr>
          <a:xfrm>
            <a:off x="952500" y="495638"/>
            <a:ext cx="22479000" cy="1663701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FBLC</a:t>
            </a:r>
            <a:r>
              <a:rPr dirty="0"/>
              <a:t> International • 8 </a:t>
            </a:r>
            <a:r>
              <a:rPr lang="en-CA" dirty="0" err="1"/>
              <a:t>Cours</a:t>
            </a:r>
            <a:r>
              <a:rPr dirty="0"/>
              <a:t> • 400 </a:t>
            </a:r>
            <a:r>
              <a:rPr lang="en-CA" dirty="0" err="1"/>
              <a:t>Heures</a:t>
            </a:r>
            <a:endParaRPr dirty="0"/>
          </a:p>
        </p:txBody>
      </p:sp>
      <p:sp>
        <p:nvSpPr>
          <p:cNvPr id="463" name="Bible Study Methods &amp; Rules of Interpretation"/>
          <p:cNvSpPr txBox="1"/>
          <p:nvPr/>
        </p:nvSpPr>
        <p:spPr>
          <a:xfrm>
            <a:off x="2559911" y="11523149"/>
            <a:ext cx="14539778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Méthode</a:t>
            </a:r>
            <a:r>
              <a:rPr lang="en-CA" dirty="0"/>
              <a:t> </a:t>
            </a:r>
            <a:r>
              <a:rPr lang="en-CA" dirty="0" err="1"/>
              <a:t>d’étude</a:t>
            </a:r>
            <a:r>
              <a:rPr lang="en-CA" dirty="0"/>
              <a:t> </a:t>
            </a:r>
            <a:r>
              <a:rPr lang="en-CA" dirty="0" err="1"/>
              <a:t>biblique</a:t>
            </a:r>
            <a:r>
              <a:rPr lang="en-CA" dirty="0"/>
              <a:t> et </a:t>
            </a:r>
            <a:r>
              <a:rPr lang="en-CA" dirty="0" err="1"/>
              <a:t>règles</a:t>
            </a:r>
            <a:r>
              <a:rPr lang="en-CA" dirty="0"/>
              <a:t> </a:t>
            </a:r>
            <a:r>
              <a:rPr lang="en-CA" dirty="0" err="1"/>
              <a:t>d’interprétation</a:t>
            </a:r>
            <a:endParaRPr dirty="0"/>
          </a:p>
        </p:txBody>
      </p:sp>
      <p:sp>
        <p:nvSpPr>
          <p:cNvPr id="464" name="Old Testament Survey"/>
          <p:cNvSpPr txBox="1"/>
          <p:nvPr/>
        </p:nvSpPr>
        <p:spPr>
          <a:xfrm>
            <a:off x="4395160" y="10382073"/>
            <a:ext cx="10869280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Survol</a:t>
            </a:r>
            <a:r>
              <a:rPr lang="en-CA" dirty="0"/>
              <a:t> de </a:t>
            </a:r>
            <a:r>
              <a:rPr lang="en-CA" dirty="0" err="1"/>
              <a:t>l’Ancien</a:t>
            </a:r>
            <a:r>
              <a:rPr lang="en-CA" dirty="0"/>
              <a:t> Testament</a:t>
            </a:r>
            <a:endParaRPr dirty="0"/>
          </a:p>
        </p:txBody>
      </p:sp>
      <p:sp>
        <p:nvSpPr>
          <p:cNvPr id="465" name="New Testament Survey"/>
          <p:cNvSpPr txBox="1"/>
          <p:nvPr/>
        </p:nvSpPr>
        <p:spPr>
          <a:xfrm>
            <a:off x="4273319" y="9342597"/>
            <a:ext cx="11112962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Survol</a:t>
            </a:r>
            <a:r>
              <a:rPr lang="en-CA" dirty="0"/>
              <a:t> du Nouveau Testament</a:t>
            </a:r>
            <a:endParaRPr dirty="0"/>
          </a:p>
        </p:txBody>
      </p:sp>
      <p:sp>
        <p:nvSpPr>
          <p:cNvPr id="466" name="Communicating Biblical Messages &amp; Pastoral Ministry"/>
          <p:cNvSpPr txBox="1"/>
          <p:nvPr/>
        </p:nvSpPr>
        <p:spPr>
          <a:xfrm>
            <a:off x="3971992" y="8265393"/>
            <a:ext cx="11715616" cy="6565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3600" dirty="0" err="1"/>
              <a:t>Communiquer</a:t>
            </a:r>
            <a:r>
              <a:rPr lang="en-CA" sz="3600" dirty="0"/>
              <a:t> des messages </a:t>
            </a:r>
            <a:r>
              <a:rPr lang="en-CA" sz="3600" dirty="0" err="1"/>
              <a:t>bibliques</a:t>
            </a:r>
            <a:r>
              <a:rPr lang="en-CA" sz="3600" dirty="0"/>
              <a:t> et </a:t>
            </a:r>
            <a:r>
              <a:rPr lang="en-CA" sz="3600" dirty="0" err="1"/>
              <a:t>ministère</a:t>
            </a:r>
            <a:r>
              <a:rPr lang="en-CA" sz="3600" dirty="0"/>
              <a:t> pastoral  </a:t>
            </a:r>
            <a:endParaRPr sz="3600" dirty="0"/>
          </a:p>
        </p:txBody>
      </p:sp>
      <p:sp>
        <p:nvSpPr>
          <p:cNvPr id="467" name="Bible Doctrine Survey"/>
          <p:cNvSpPr txBox="1"/>
          <p:nvPr/>
        </p:nvSpPr>
        <p:spPr>
          <a:xfrm>
            <a:off x="4799278" y="7155232"/>
            <a:ext cx="10061044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Survol</a:t>
            </a:r>
            <a:r>
              <a:rPr lang="en-CA" dirty="0"/>
              <a:t> de la doctrine </a:t>
            </a:r>
            <a:r>
              <a:rPr lang="en-CA" dirty="0" err="1"/>
              <a:t>biblique</a:t>
            </a:r>
            <a:endParaRPr dirty="0"/>
          </a:p>
        </p:txBody>
      </p:sp>
      <p:sp>
        <p:nvSpPr>
          <p:cNvPr id="468" name="Personal Spiritual Life"/>
          <p:cNvSpPr txBox="1"/>
          <p:nvPr/>
        </p:nvSpPr>
        <p:spPr>
          <a:xfrm>
            <a:off x="5521987" y="6031999"/>
            <a:ext cx="8615626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La vie </a:t>
            </a:r>
            <a:r>
              <a:rPr lang="en-CA" dirty="0" err="1"/>
              <a:t>personnelle</a:t>
            </a:r>
            <a:r>
              <a:rPr lang="en-CA" dirty="0"/>
              <a:t> et spirituelle</a:t>
            </a:r>
            <a:endParaRPr dirty="0"/>
          </a:p>
        </p:txBody>
      </p:sp>
      <p:sp>
        <p:nvSpPr>
          <p:cNvPr id="469" name="Church Ministry Administration &amp; Education"/>
          <p:cNvSpPr txBox="1"/>
          <p:nvPr/>
        </p:nvSpPr>
        <p:spPr>
          <a:xfrm>
            <a:off x="4990869" y="4967866"/>
            <a:ext cx="9677862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3600" dirty="0" err="1"/>
              <a:t>Ministère</a:t>
            </a:r>
            <a:r>
              <a:rPr lang="en-CA" sz="3600" dirty="0"/>
              <a:t> de </a:t>
            </a:r>
            <a:r>
              <a:rPr lang="en-CA" sz="3600" dirty="0" err="1"/>
              <a:t>l’église</a:t>
            </a:r>
            <a:r>
              <a:rPr lang="en-CA" sz="3600" dirty="0"/>
              <a:t> /Administration /</a:t>
            </a:r>
            <a:r>
              <a:rPr lang="en-GB" dirty="0" err="1">
                <a:effectLst/>
              </a:rPr>
              <a:t>É</a:t>
            </a:r>
            <a:r>
              <a:rPr lang="en-CA" sz="3600" dirty="0" err="1"/>
              <a:t>ducation</a:t>
            </a:r>
            <a:endParaRPr sz="3600" dirty="0"/>
          </a:p>
        </p:txBody>
      </p:sp>
      <p:sp>
        <p:nvSpPr>
          <p:cNvPr id="470" name="Missions Evangelism Discipleship"/>
          <p:cNvSpPr txBox="1"/>
          <p:nvPr/>
        </p:nvSpPr>
        <p:spPr>
          <a:xfrm>
            <a:off x="5743575" y="3837077"/>
            <a:ext cx="8161568" cy="733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spcBef>
                <a:spcPts val="3400"/>
              </a:spcBef>
              <a:defRPr sz="4100">
                <a:solidFill>
                  <a:srgbClr val="FFFFFF"/>
                </a:solidFill>
                <a:effectLst>
                  <a:outerShdw blurRad="12700" dist="38100" dir="216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3400" dirty="0"/>
              <a:t>Missions / </a:t>
            </a:r>
            <a:r>
              <a:rPr lang="en-GB" dirty="0" err="1">
                <a:effectLst/>
              </a:rPr>
              <a:t>É</a:t>
            </a:r>
            <a:r>
              <a:rPr lang="en-CA" sz="3400" dirty="0" err="1"/>
              <a:t>vangélisation</a:t>
            </a:r>
            <a:r>
              <a:rPr lang="en-CA" sz="3400" dirty="0"/>
              <a:t> / Faire des disciples</a:t>
            </a:r>
            <a:endParaRPr sz="3400" dirty="0"/>
          </a:p>
        </p:txBody>
      </p:sp>
      <p:sp>
        <p:nvSpPr>
          <p:cNvPr id="471" name="40 Hours"/>
          <p:cNvSpPr txBox="1"/>
          <p:nvPr/>
        </p:nvSpPr>
        <p:spPr>
          <a:xfrm>
            <a:off x="17571311" y="11558075"/>
            <a:ext cx="14539779" cy="6890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40 Hours</a:t>
            </a:r>
          </a:p>
        </p:txBody>
      </p:sp>
      <p:sp>
        <p:nvSpPr>
          <p:cNvPr id="472" name="60 Hours"/>
          <p:cNvSpPr txBox="1"/>
          <p:nvPr/>
        </p:nvSpPr>
        <p:spPr>
          <a:xfrm>
            <a:off x="17122809" y="10394013"/>
            <a:ext cx="10869280" cy="6890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60 Hours</a:t>
            </a:r>
          </a:p>
        </p:txBody>
      </p:sp>
      <p:sp>
        <p:nvSpPr>
          <p:cNvPr id="473" name="60 Hours"/>
          <p:cNvSpPr txBox="1"/>
          <p:nvPr/>
        </p:nvSpPr>
        <p:spPr>
          <a:xfrm>
            <a:off x="16683468" y="9361416"/>
            <a:ext cx="11112961" cy="6890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60 Hours</a:t>
            </a:r>
          </a:p>
        </p:txBody>
      </p:sp>
      <p:sp>
        <p:nvSpPr>
          <p:cNvPr id="474" name="40 Hours"/>
          <p:cNvSpPr txBox="1"/>
          <p:nvPr/>
        </p:nvSpPr>
        <p:spPr>
          <a:xfrm>
            <a:off x="16322135" y="8274547"/>
            <a:ext cx="11112961" cy="6890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40 Hours</a:t>
            </a:r>
          </a:p>
        </p:txBody>
      </p:sp>
      <p:sp>
        <p:nvSpPr>
          <p:cNvPr id="475" name="60 Hours"/>
          <p:cNvSpPr txBox="1"/>
          <p:nvPr/>
        </p:nvSpPr>
        <p:spPr>
          <a:xfrm>
            <a:off x="15859743" y="7164758"/>
            <a:ext cx="10061044" cy="6890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60 Hours</a:t>
            </a:r>
          </a:p>
        </p:txBody>
      </p:sp>
      <p:sp>
        <p:nvSpPr>
          <p:cNvPr id="476" name="40 Hours"/>
          <p:cNvSpPr txBox="1"/>
          <p:nvPr/>
        </p:nvSpPr>
        <p:spPr>
          <a:xfrm>
            <a:off x="15702669" y="6117725"/>
            <a:ext cx="8615625" cy="6890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40 Hours</a:t>
            </a:r>
          </a:p>
        </p:txBody>
      </p:sp>
      <p:sp>
        <p:nvSpPr>
          <p:cNvPr id="477" name="40 Hours"/>
          <p:cNvSpPr txBox="1"/>
          <p:nvPr/>
        </p:nvSpPr>
        <p:spPr>
          <a:xfrm>
            <a:off x="15171551" y="5053592"/>
            <a:ext cx="9677861" cy="6890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40 Hours</a:t>
            </a:r>
          </a:p>
        </p:txBody>
      </p:sp>
      <p:sp>
        <p:nvSpPr>
          <p:cNvPr id="478" name="60 Hours"/>
          <p:cNvSpPr txBox="1"/>
          <p:nvPr/>
        </p:nvSpPr>
        <p:spPr>
          <a:xfrm>
            <a:off x="14691895" y="3919540"/>
            <a:ext cx="7492072" cy="6890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41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60 Hours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"/>
                            </p:stCondLst>
                            <p:childTnLst>
                              <p:par>
                                <p:cTn id="9" presetID="10" presetClass="entr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"/>
                                        <p:tgtEl>
                                          <p:spTgt spid="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"/>
                            </p:stCondLst>
                            <p:childTnLst>
                              <p:par>
                                <p:cTn id="13" presetID="10" presetClass="entr" fill="hold" grpId="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"/>
                            </p:stCondLst>
                            <p:childTnLst>
                              <p:par>
                                <p:cTn id="22" presetID="10" presetClass="entr" fill="hold" grpId="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"/>
                                        <p:tgtEl>
                                          <p:spTgt spid="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"/>
                            </p:stCondLst>
                            <p:childTnLst>
                              <p:par>
                                <p:cTn id="26" presetID="10" presetClass="entr" fill="hold" grpId="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"/>
                                        <p:tgtEl>
                                          <p:spTgt spid="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"/>
                            </p:stCondLst>
                            <p:childTnLst>
                              <p:par>
                                <p:cTn id="35" presetID="10" presetClass="entr" fill="hold" grpId="8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"/>
                            </p:stCondLst>
                            <p:childTnLst>
                              <p:par>
                                <p:cTn id="39" presetID="10" presetClass="entr" fill="hold" grpId="9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fill="hold" grpId="1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"/>
                                        <p:tgtEl>
                                          <p:spTgt spid="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"/>
                            </p:stCondLst>
                            <p:childTnLst>
                              <p:par>
                                <p:cTn id="48" presetID="10" presetClass="entr" fill="hold" grpId="1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9" fill="hold"/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"/>
                                        <p:tgtEl>
                                          <p:spTgt spid="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"/>
                            </p:stCondLst>
                            <p:childTnLst>
                              <p:par>
                                <p:cTn id="52" presetID="10" presetClass="entr" fill="hold" grpId="1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3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"/>
                                        <p:tgtEl>
                                          <p:spTgt spid="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fill="hold" grpId="1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"/>
                            </p:stCondLst>
                            <p:childTnLst>
                              <p:par>
                                <p:cTn id="61" presetID="10" presetClass="entr" fill="hold" grpId="1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"/>
                            </p:stCondLst>
                            <p:childTnLst>
                              <p:par>
                                <p:cTn id="65" presetID="10" presetClass="entr" fill="hold" grpId="1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"/>
                                        <p:tgtEl>
                                          <p:spTgt spid="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fill="hold" grpId="1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1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"/>
                            </p:stCondLst>
                            <p:childTnLst>
                              <p:par>
                                <p:cTn id="74" presetID="10" presetClass="entr" fill="hold" grpId="17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5" fill="hold"/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"/>
                            </p:stCondLst>
                            <p:childTnLst>
                              <p:par>
                                <p:cTn id="78" presetID="10" presetClass="entr" fill="hold" grpId="18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9" fill="hold"/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"/>
                                        <p:tgtEl>
                                          <p:spTgt spid="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fill="hold" grpId="19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4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"/>
                            </p:stCondLst>
                            <p:childTnLst>
                              <p:par>
                                <p:cTn id="87" presetID="10" presetClass="entr" fill="hold" grpId="2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8" fill="hold"/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"/>
                                        <p:tgtEl>
                                          <p:spTgt spid="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"/>
                            </p:stCondLst>
                            <p:childTnLst>
                              <p:par>
                                <p:cTn id="91" presetID="10" presetClass="entr" fill="hold" grpId="2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2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"/>
                                        <p:tgtEl>
                                          <p:spTgt spid="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fill="hold" grpId="2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7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"/>
                            </p:stCondLst>
                            <p:childTnLst>
                              <p:par>
                                <p:cTn id="100" presetID="10" presetClass="entr" fill="hold" grpId="2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1" fill="hold"/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"/>
                                        <p:tgtEl>
                                          <p:spTgt spid="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00"/>
                            </p:stCondLst>
                            <p:childTnLst>
                              <p:par>
                                <p:cTn id="104" presetID="10" presetClass="entr" fill="hold" grpId="2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5" fill="hold"/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" grpId="1" animBg="1" advAuto="0"/>
      <p:bldP spid="443" grpId="4" animBg="1" advAuto="0"/>
      <p:bldP spid="446" grpId="7" animBg="1" advAuto="0"/>
      <p:bldP spid="449" grpId="10" animBg="1" advAuto="0"/>
      <p:bldP spid="452" grpId="13" animBg="1" advAuto="0"/>
      <p:bldP spid="455" grpId="16" animBg="1" advAuto="0"/>
      <p:bldP spid="458" grpId="19" animBg="1" advAuto="0"/>
      <p:bldP spid="461" grpId="22" animBg="1" advAuto="0"/>
      <p:bldP spid="463" grpId="2" animBg="1" advAuto="0"/>
      <p:bldP spid="464" grpId="5" animBg="1" advAuto="0"/>
      <p:bldP spid="465" grpId="8" animBg="1" advAuto="0"/>
      <p:bldP spid="466" grpId="11" animBg="1" advAuto="0"/>
      <p:bldP spid="467" grpId="14" animBg="1" advAuto="0"/>
      <p:bldP spid="468" grpId="17" animBg="1" advAuto="0"/>
      <p:bldP spid="469" grpId="20" animBg="1" advAuto="0"/>
      <p:bldP spid="470" grpId="23" animBg="1" advAuto="0"/>
      <p:bldP spid="471" grpId="3" animBg="1" advAuto="0"/>
      <p:bldP spid="472" grpId="6" animBg="1" advAuto="0"/>
      <p:bldP spid="473" grpId="9" animBg="1" advAuto="0"/>
      <p:bldP spid="474" grpId="12" animBg="1" advAuto="0"/>
      <p:bldP spid="475" grpId="15" animBg="1" advAuto="0"/>
      <p:bldP spid="476" grpId="18" animBg="1" advAuto="0"/>
      <p:bldP spid="477" grpId="21" animBg="1" advAuto="0"/>
      <p:bldP spid="478" grpId="24" animBg="1" advAuto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8" name="Bangladesh Student.jpg" descr="Bangladesh Student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228" b="15956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50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rPr/>
              <a:t>40</a:t>
            </a:fld>
            <a:endParaRPr/>
          </a:p>
        </p:txBody>
      </p:sp>
      <p:sp>
        <p:nvSpPr>
          <p:cNvPr id="510" name="What questions do you have about  the BTCP and BTCL tracks?"/>
          <p:cNvSpPr txBox="1"/>
          <p:nvPr/>
        </p:nvSpPr>
        <p:spPr>
          <a:xfrm>
            <a:off x="2805150" y="8009476"/>
            <a:ext cx="19027700" cy="3149580"/>
          </a:xfrm>
          <a:prstGeom prst="rect">
            <a:avLst/>
          </a:prstGeom>
          <a:ln w="12700">
            <a:miter lim="400000"/>
          </a:ln>
          <a:effectLst>
            <a:outerShdw blurRad="431800" dist="27394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99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Quelles</a:t>
            </a:r>
            <a:r>
              <a:rPr lang="en-CA" dirty="0"/>
              <a:t> </a:t>
            </a:r>
            <a:r>
              <a:rPr lang="en-CA" dirty="0" err="1"/>
              <a:t>sont</a:t>
            </a:r>
            <a:r>
              <a:rPr lang="en-CA" dirty="0"/>
              <a:t> </a:t>
            </a:r>
            <a:r>
              <a:rPr lang="en-CA" dirty="0" err="1"/>
              <a:t>vos</a:t>
            </a:r>
            <a:r>
              <a:rPr lang="en-CA" dirty="0"/>
              <a:t> questions sur les </a:t>
            </a:r>
            <a:r>
              <a:rPr lang="en-CA" dirty="0" err="1"/>
              <a:t>filières</a:t>
            </a:r>
            <a:r>
              <a:rPr lang="en-CA" dirty="0"/>
              <a:t> CFPB et FBLC ?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3) The Teacher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dirty="0"/>
              <a:t>3) </a:t>
            </a:r>
            <a:r>
              <a:rPr lang="en-CA" dirty="0" err="1"/>
              <a:t>L'enseignant</a:t>
            </a:r>
            <a:endParaRPr dirty="0"/>
          </a:p>
        </p:txBody>
      </p:sp>
      <p:sp>
        <p:nvSpPr>
          <p:cNvPr id="5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41</a:t>
            </a:fld>
            <a:endParaRPr/>
          </a:p>
        </p:txBody>
      </p:sp>
      <p:sp>
        <p:nvSpPr>
          <p:cNvPr id="514" name="Biblically qualified, with the gift of teaching…"/>
          <p:cNvSpPr txBox="1"/>
          <p:nvPr/>
        </p:nvSpPr>
        <p:spPr>
          <a:xfrm>
            <a:off x="11115202" y="2761228"/>
            <a:ext cx="12319063" cy="10454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Qualifié</a:t>
            </a:r>
            <a:r>
              <a:rPr lang="en-CA" dirty="0"/>
              <a:t> </a:t>
            </a:r>
            <a:r>
              <a:rPr lang="en-CA" dirty="0" err="1"/>
              <a:t>bibliquement</a:t>
            </a:r>
            <a:r>
              <a:rPr lang="en-CA" dirty="0"/>
              <a:t>, avec le don </a:t>
            </a:r>
            <a:r>
              <a:rPr lang="en-CA" dirty="0" err="1"/>
              <a:t>d'enseignement</a:t>
            </a:r>
            <a:endParaRPr lang="en-CA" dirty="0"/>
          </a:p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Partage son </a:t>
            </a:r>
            <a:r>
              <a:rPr lang="en-CA" dirty="0" err="1"/>
              <a:t>expérience</a:t>
            </a:r>
            <a:r>
              <a:rPr lang="en-CA" dirty="0"/>
              <a:t> de la vie et du </a:t>
            </a:r>
            <a:r>
              <a:rPr lang="en-CA" dirty="0" err="1"/>
              <a:t>ministère</a:t>
            </a:r>
            <a:endParaRPr lang="en-CA" dirty="0"/>
          </a:p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N'est</a:t>
            </a:r>
            <a:r>
              <a:rPr lang="en-CA" dirty="0"/>
              <a:t> pas </a:t>
            </a:r>
            <a:r>
              <a:rPr lang="en-CA" dirty="0" err="1"/>
              <a:t>seulement</a:t>
            </a:r>
            <a:r>
              <a:rPr lang="en-CA" dirty="0"/>
              <a:t> un </a:t>
            </a:r>
            <a:r>
              <a:rPr lang="en-CA" dirty="0" err="1"/>
              <a:t>instructeur</a:t>
            </a:r>
            <a:r>
              <a:rPr lang="en-CA" dirty="0"/>
              <a:t>, </a:t>
            </a:r>
            <a:r>
              <a:rPr lang="en-CA" dirty="0" err="1"/>
              <a:t>mais</a:t>
            </a:r>
            <a:r>
              <a:rPr lang="en-CA" dirty="0"/>
              <a:t> un mentor, un guide et un </a:t>
            </a:r>
            <a:r>
              <a:rPr lang="en-CA" dirty="0" err="1"/>
              <a:t>compagnon</a:t>
            </a:r>
            <a:r>
              <a:rPr lang="en-CA" dirty="0"/>
              <a:t>, disciple du Christ.</a:t>
            </a:r>
            <a:endParaRPr dirty="0"/>
          </a:p>
        </p:txBody>
      </p:sp>
      <p:grpSp>
        <p:nvGrpSpPr>
          <p:cNvPr id="517" name="African Student.jpg"/>
          <p:cNvGrpSpPr/>
          <p:nvPr/>
        </p:nvGrpSpPr>
        <p:grpSpPr>
          <a:xfrm>
            <a:off x="1276680" y="3647498"/>
            <a:ext cx="8736940" cy="9258301"/>
            <a:chOff x="0" y="0"/>
            <a:chExt cx="8736938" cy="9258300"/>
          </a:xfrm>
        </p:grpSpPr>
        <p:pic>
          <p:nvPicPr>
            <p:cNvPr id="516" name="African Student.jpg" descr="African Student.jpg"/>
            <p:cNvPicPr>
              <a:picLocks noChangeAspect="1"/>
            </p:cNvPicPr>
            <p:nvPr/>
          </p:nvPicPr>
          <p:blipFill>
            <a:blip r:embed="rId2"/>
            <a:srcRect l="25625" t="1894" r="8718" b="1894"/>
            <a:stretch>
              <a:fillRect/>
            </a:stretch>
          </p:blipFill>
          <p:spPr>
            <a:xfrm>
              <a:off x="127000" y="88900"/>
              <a:ext cx="8482939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515" name="African Student.jpg" descr="African Student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873694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" grpId="1" build="p" bldLvl="5" animBg="1" advAuto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Partners Choose Teachers With: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800" dirty="0"/>
              <a:t>Les </a:t>
            </a:r>
            <a:r>
              <a:rPr lang="en-CA" sz="8800" dirty="0" err="1"/>
              <a:t>partenaires</a:t>
            </a:r>
            <a:r>
              <a:rPr lang="en-CA" sz="8800" dirty="0"/>
              <a:t> </a:t>
            </a:r>
            <a:r>
              <a:rPr lang="en-CA" sz="8800" dirty="0" err="1"/>
              <a:t>choisissent</a:t>
            </a:r>
            <a:r>
              <a:rPr lang="en-CA" sz="8800" dirty="0"/>
              <a:t> les </a:t>
            </a:r>
            <a:r>
              <a:rPr lang="en-CA" sz="8800" dirty="0" err="1"/>
              <a:t>enseignants</a:t>
            </a:r>
            <a:r>
              <a:rPr lang="en-CA" sz="8800" dirty="0"/>
              <a:t> avec :</a:t>
            </a:r>
            <a:endParaRPr sz="8800" dirty="0"/>
          </a:p>
        </p:txBody>
      </p:sp>
      <p:sp>
        <p:nvSpPr>
          <p:cNvPr id="52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42</a:t>
            </a:fld>
            <a:endParaRPr/>
          </a:p>
        </p:txBody>
      </p:sp>
      <p:sp>
        <p:nvSpPr>
          <p:cNvPr id="521" name="Formal Bible College or Seminary training…"/>
          <p:cNvSpPr txBox="1"/>
          <p:nvPr/>
        </p:nvSpPr>
        <p:spPr>
          <a:xfrm>
            <a:off x="11115202" y="2761228"/>
            <a:ext cx="12319063" cy="10454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Formation </a:t>
            </a:r>
            <a:r>
              <a:rPr lang="en-CA" dirty="0" err="1"/>
              <a:t>officielle</a:t>
            </a:r>
            <a:r>
              <a:rPr lang="en-CA" dirty="0"/>
              <a:t> dans un </a:t>
            </a:r>
            <a:r>
              <a:rPr lang="en-CA" dirty="0" err="1"/>
              <a:t>collège</a:t>
            </a:r>
            <a:r>
              <a:rPr lang="en-CA" dirty="0"/>
              <a:t> </a:t>
            </a:r>
            <a:r>
              <a:rPr lang="en-CA" dirty="0" err="1"/>
              <a:t>biblique</a:t>
            </a:r>
            <a:r>
              <a:rPr lang="en-CA" dirty="0"/>
              <a:t> </a:t>
            </a:r>
            <a:r>
              <a:rPr lang="en-CA" dirty="0" err="1"/>
              <a:t>ou</a:t>
            </a:r>
            <a:r>
              <a:rPr lang="en-CA" dirty="0"/>
              <a:t> un </a:t>
            </a:r>
            <a:r>
              <a:rPr lang="en-CA" dirty="0" err="1"/>
              <a:t>séminaire</a:t>
            </a:r>
            <a:endParaRPr lang="en-CA" dirty="0"/>
          </a:p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CFBP </a:t>
            </a:r>
            <a:r>
              <a:rPr lang="en-CA" dirty="0" err="1"/>
              <a:t>ou</a:t>
            </a:r>
            <a:r>
              <a:rPr lang="en-CA" dirty="0"/>
              <a:t> formation </a:t>
            </a:r>
            <a:r>
              <a:rPr lang="en-CA" dirty="0" err="1"/>
              <a:t>similaire</a:t>
            </a:r>
            <a:endParaRPr lang="en-CA" dirty="0"/>
          </a:p>
          <a:p>
            <a:pPr marL="597408" indent="-597408" algn="l"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Connaissances</a:t>
            </a:r>
            <a:r>
              <a:rPr lang="en-CA" dirty="0"/>
              <a:t> </a:t>
            </a:r>
            <a:r>
              <a:rPr lang="en-CA" dirty="0" err="1"/>
              <a:t>bibliques</a:t>
            </a:r>
            <a:r>
              <a:rPr lang="en-CA" dirty="0"/>
              <a:t> et </a:t>
            </a:r>
            <a:r>
              <a:rPr lang="en-CA" dirty="0" err="1"/>
              <a:t>compétences</a:t>
            </a:r>
            <a:r>
              <a:rPr lang="en-CA" dirty="0"/>
              <a:t> </a:t>
            </a:r>
            <a:r>
              <a:rPr lang="en-CA" dirty="0" err="1"/>
              <a:t>pédagogiques</a:t>
            </a:r>
            <a:r>
              <a:rPr lang="en-CA" dirty="0"/>
              <a:t> </a:t>
            </a:r>
            <a:r>
              <a:rPr lang="en-CA" dirty="0" err="1"/>
              <a:t>équivalentes</a:t>
            </a:r>
            <a:r>
              <a:rPr lang="en-CA" dirty="0"/>
              <a:t> </a:t>
            </a:r>
            <a:r>
              <a:rPr lang="en-CA" dirty="0" err="1"/>
              <a:t>jugées</a:t>
            </a:r>
            <a:r>
              <a:rPr lang="en-CA" dirty="0"/>
              <a:t> suffisantes par le </a:t>
            </a:r>
            <a:r>
              <a:rPr lang="en-CA" dirty="0" err="1"/>
              <a:t>partenaire</a:t>
            </a:r>
            <a:endParaRPr dirty="0"/>
          </a:p>
        </p:txBody>
      </p:sp>
      <p:grpSp>
        <p:nvGrpSpPr>
          <p:cNvPr id="524" name="IP-0453-small.jpg"/>
          <p:cNvGrpSpPr/>
          <p:nvPr/>
        </p:nvGrpSpPr>
        <p:grpSpPr>
          <a:xfrm>
            <a:off x="1276680" y="3647498"/>
            <a:ext cx="8736940" cy="9258301"/>
            <a:chOff x="0" y="0"/>
            <a:chExt cx="8736938" cy="9258300"/>
          </a:xfrm>
        </p:grpSpPr>
        <p:pic>
          <p:nvPicPr>
            <p:cNvPr id="523" name="IP-0453-small.jpg" descr="IP-0453-small.jpg"/>
            <p:cNvPicPr>
              <a:picLocks noChangeAspect="1"/>
            </p:cNvPicPr>
            <p:nvPr/>
          </p:nvPicPr>
          <p:blipFill>
            <a:blip r:embed="rId2"/>
            <a:srcRect l="32593" t="18761" r="21263" b="8400"/>
            <a:stretch>
              <a:fillRect/>
            </a:stretch>
          </p:blipFill>
          <p:spPr>
            <a:xfrm>
              <a:off x="127000" y="88900"/>
              <a:ext cx="8482939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522" name="IP-0453-small.jpg" descr="IP-0453-small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873694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1" grpId="1" build="p" bldLvl="5" animBg="1" advAuto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43</a:t>
            </a:fld>
            <a:endParaRPr/>
          </a:p>
        </p:txBody>
      </p:sp>
      <p:sp>
        <p:nvSpPr>
          <p:cNvPr id="527" name="Substantially agree with the BTCP doctrinal statement…"/>
          <p:cNvSpPr txBox="1">
            <a:spLocks noGrp="1"/>
          </p:cNvSpPr>
          <p:nvPr>
            <p:ph type="body" sz="half" idx="1"/>
          </p:nvPr>
        </p:nvSpPr>
        <p:spPr>
          <a:xfrm>
            <a:off x="12579349" y="3803650"/>
            <a:ext cx="11614151" cy="8928100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d'accord</a:t>
            </a:r>
            <a:r>
              <a:rPr lang="en-CA" dirty="0"/>
              <a:t> en substance avec la </a:t>
            </a:r>
            <a:r>
              <a:rPr lang="en-CA" dirty="0" err="1"/>
              <a:t>déclaration</a:t>
            </a:r>
            <a:r>
              <a:rPr lang="en-CA" dirty="0"/>
              <a:t> </a:t>
            </a:r>
            <a:r>
              <a:rPr lang="en-CA" dirty="0" err="1"/>
              <a:t>doctrinale</a:t>
            </a:r>
            <a:r>
              <a:rPr lang="en-CA" dirty="0"/>
              <a:t> du CFBP</a:t>
            </a:r>
          </a:p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S'engager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enseigner</a:t>
            </a:r>
            <a:r>
              <a:rPr lang="en-CA" dirty="0"/>
              <a:t> en </a:t>
            </a:r>
            <a:r>
              <a:rPr lang="en-CA" dirty="0" err="1"/>
              <a:t>utilisant</a:t>
            </a:r>
            <a:r>
              <a:rPr lang="en-CA" dirty="0"/>
              <a:t> </a:t>
            </a:r>
            <a:r>
              <a:rPr lang="en-CA" dirty="0" err="1"/>
              <a:t>uniquement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Bible </a:t>
            </a:r>
            <a:r>
              <a:rPr lang="en-CA" dirty="0" err="1"/>
              <a:t>d'étude</a:t>
            </a:r>
            <a:r>
              <a:rPr lang="en-CA" dirty="0"/>
              <a:t> </a:t>
            </a:r>
            <a:r>
              <a:rPr lang="en-CA" dirty="0" err="1"/>
              <a:t>approuvée</a:t>
            </a:r>
            <a:r>
              <a:rPr lang="en-CA" dirty="0"/>
              <a:t> et les </a:t>
            </a:r>
            <a:r>
              <a:rPr lang="en-CA" dirty="0" err="1"/>
              <a:t>manuels</a:t>
            </a:r>
            <a:r>
              <a:rPr lang="en-CA" dirty="0"/>
              <a:t> de </a:t>
            </a:r>
            <a:r>
              <a:rPr lang="en-CA" dirty="0" err="1"/>
              <a:t>cours</a:t>
            </a:r>
            <a:endParaRPr lang="en-CA" dirty="0"/>
          </a:p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Enseigner</a:t>
            </a:r>
            <a:r>
              <a:rPr lang="en-CA" dirty="0"/>
              <a:t> dans un cadre inter-</a:t>
            </a:r>
            <a:r>
              <a:rPr lang="en-CA" dirty="0" err="1"/>
              <a:t>dénominationnel</a:t>
            </a:r>
            <a:r>
              <a:rPr lang="en-CA" dirty="0"/>
              <a:t>, </a:t>
            </a:r>
            <a:r>
              <a:rPr lang="en-CA" dirty="0" err="1"/>
              <a:t>relationnel</a:t>
            </a:r>
            <a:r>
              <a:rPr lang="en-CA" dirty="0"/>
              <a:t> et </a:t>
            </a:r>
            <a:r>
              <a:rPr lang="en-CA" dirty="0" err="1"/>
              <a:t>applicatif</a:t>
            </a:r>
            <a:endParaRPr lang="en-CA" dirty="0"/>
          </a:p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Avoir</a:t>
            </a:r>
            <a:r>
              <a:rPr lang="en-CA" dirty="0"/>
              <a:t> de bons </a:t>
            </a:r>
            <a:r>
              <a:rPr lang="en-CA" dirty="0" err="1"/>
              <a:t>échanges</a:t>
            </a:r>
            <a:r>
              <a:rPr lang="en-CA" dirty="0"/>
              <a:t> avec les </a:t>
            </a:r>
            <a:r>
              <a:rPr lang="en-CA" dirty="0" err="1"/>
              <a:t>étudiants</a:t>
            </a:r>
            <a:endParaRPr lang="en-CA" dirty="0"/>
          </a:p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Avoir</a:t>
            </a:r>
            <a:r>
              <a:rPr lang="en-CA" dirty="0"/>
              <a:t> un esprit de service et </a:t>
            </a:r>
            <a:r>
              <a:rPr lang="en-CA" dirty="0" err="1"/>
              <a:t>enseignable</a:t>
            </a:r>
            <a:endParaRPr dirty="0"/>
          </a:p>
        </p:txBody>
      </p:sp>
      <p:grpSp>
        <p:nvGrpSpPr>
          <p:cNvPr id="530" name="bissett flip.jpg"/>
          <p:cNvGrpSpPr/>
          <p:nvPr/>
        </p:nvGrpSpPr>
        <p:grpSpPr>
          <a:xfrm>
            <a:off x="882650" y="3647498"/>
            <a:ext cx="11049001" cy="9258301"/>
            <a:chOff x="0" y="0"/>
            <a:chExt cx="11049000" cy="9258300"/>
          </a:xfrm>
        </p:grpSpPr>
        <p:pic>
          <p:nvPicPr>
            <p:cNvPr id="529" name="bissett flip.jpg" descr="bissett flip.jpg"/>
            <p:cNvPicPr>
              <a:picLocks noChangeAspect="1"/>
            </p:cNvPicPr>
            <p:nvPr/>
          </p:nvPicPr>
          <p:blipFill>
            <a:blip r:embed="rId2"/>
            <a:srcRect l="15499" t="12570" r="5880" b="731"/>
            <a:stretch>
              <a:fillRect/>
            </a:stretch>
          </p:blipFill>
          <p:spPr>
            <a:xfrm>
              <a:off x="127000" y="88900"/>
              <a:ext cx="10795000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528" name="bissett flip.jpg" descr="bissett flip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049000" cy="9258300"/>
            </a:xfrm>
            <a:prstGeom prst="rect">
              <a:avLst/>
            </a:prstGeom>
            <a:effectLst/>
          </p:spPr>
        </p:pic>
      </p:grpSp>
      <p:sp>
        <p:nvSpPr>
          <p:cNvPr id="531" name="Teachers Mu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Les </a:t>
            </a:r>
            <a:r>
              <a:rPr lang="en-CA" dirty="0" err="1"/>
              <a:t>enseignants</a:t>
            </a:r>
            <a:r>
              <a:rPr lang="en-CA" dirty="0"/>
              <a:t> </a:t>
            </a:r>
            <a:r>
              <a:rPr lang="en-CA" dirty="0" err="1"/>
              <a:t>doivent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5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5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7" grpId="1" build="p" bldLvl="5" animBg="1" advAuto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44</a:t>
            </a:fld>
            <a:endParaRPr/>
          </a:p>
        </p:txBody>
      </p:sp>
      <p:sp>
        <p:nvSpPr>
          <p:cNvPr id="534" name="Use culturally relevant illustrations and examples…"/>
          <p:cNvSpPr txBox="1">
            <a:spLocks noGrp="1"/>
          </p:cNvSpPr>
          <p:nvPr>
            <p:ph type="body" sz="half" idx="1"/>
          </p:nvPr>
        </p:nvSpPr>
        <p:spPr>
          <a:xfrm>
            <a:off x="12579350" y="3765550"/>
            <a:ext cx="10909300" cy="8928100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Utiliser</a:t>
            </a:r>
            <a:r>
              <a:rPr lang="en-CA" dirty="0"/>
              <a:t> des illustrations et des </a:t>
            </a:r>
            <a:r>
              <a:rPr lang="en-CA" dirty="0" err="1"/>
              <a:t>exemples</a:t>
            </a:r>
            <a:r>
              <a:rPr lang="en-CA" dirty="0"/>
              <a:t> </a:t>
            </a:r>
            <a:r>
              <a:rPr lang="en-CA" dirty="0" err="1"/>
              <a:t>culturellement</a:t>
            </a:r>
            <a:r>
              <a:rPr lang="en-CA" dirty="0"/>
              <a:t> </a:t>
            </a:r>
            <a:r>
              <a:rPr lang="en-CA" dirty="0" err="1"/>
              <a:t>pertinents</a:t>
            </a:r>
            <a:endParaRPr lang="en-CA" dirty="0"/>
          </a:p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Aider et encourager les </a:t>
            </a:r>
            <a:r>
              <a:rPr lang="en-CA" dirty="0" err="1"/>
              <a:t>étudiants</a:t>
            </a:r>
            <a:r>
              <a:rPr lang="en-CA" dirty="0"/>
              <a:t> dans </a:t>
            </a:r>
            <a:r>
              <a:rPr lang="en-CA" dirty="0" err="1"/>
              <a:t>leurs</a:t>
            </a:r>
            <a:r>
              <a:rPr lang="en-CA" dirty="0"/>
              <a:t> </a:t>
            </a:r>
            <a:r>
              <a:rPr lang="en-CA" dirty="0" err="1"/>
              <a:t>ministères</a:t>
            </a:r>
            <a:r>
              <a:rPr lang="en-CA" dirty="0"/>
              <a:t> </a:t>
            </a:r>
            <a:r>
              <a:rPr lang="en-CA" dirty="0" err="1"/>
              <a:t>respectifs</a:t>
            </a:r>
            <a:r>
              <a:rPr lang="en-CA" dirty="0"/>
              <a:t> au sein de </a:t>
            </a:r>
            <a:r>
              <a:rPr lang="en-CA" dirty="0" err="1"/>
              <a:t>l'église</a:t>
            </a:r>
            <a:r>
              <a:rPr lang="en-CA" dirty="0"/>
              <a:t>.</a:t>
            </a:r>
          </a:p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Évaluer</a:t>
            </a:r>
            <a:r>
              <a:rPr lang="en-CA" dirty="0"/>
              <a:t> les </a:t>
            </a:r>
            <a:r>
              <a:rPr lang="en-CA" dirty="0" err="1"/>
              <a:t>élèves</a:t>
            </a:r>
            <a:r>
              <a:rPr lang="en-CA" dirty="0"/>
              <a:t> et les </a:t>
            </a:r>
            <a:r>
              <a:rPr lang="en-CA" dirty="0" err="1"/>
              <a:t>responsabiliser</a:t>
            </a:r>
            <a:r>
              <a:rPr lang="en-CA" dirty="0"/>
              <a:t> par rapport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leurs</a:t>
            </a:r>
            <a:r>
              <a:rPr lang="en-CA" dirty="0"/>
              <a:t> devoirs.  Les </a:t>
            </a:r>
            <a:r>
              <a:rPr lang="en-CA" dirty="0" err="1"/>
              <a:t>formulaires</a:t>
            </a:r>
            <a:r>
              <a:rPr lang="en-CA" dirty="0"/>
              <a:t> </a:t>
            </a:r>
            <a:r>
              <a:rPr lang="en-CA" dirty="0" err="1"/>
              <a:t>d'évaluation</a:t>
            </a:r>
            <a:r>
              <a:rPr lang="en-CA" dirty="0"/>
              <a:t> se </a:t>
            </a:r>
            <a:r>
              <a:rPr lang="en-CA" dirty="0" err="1"/>
              <a:t>trouvent</a:t>
            </a:r>
            <a:r>
              <a:rPr lang="en-CA" dirty="0"/>
              <a:t> aux pages 175-179 du MSF (Manuel de </a:t>
            </a:r>
            <a:r>
              <a:rPr lang="en-CA" dirty="0" err="1"/>
              <a:t>Synthèse</a:t>
            </a:r>
            <a:r>
              <a:rPr lang="en-CA" dirty="0"/>
              <a:t> de la Formation).</a:t>
            </a:r>
          </a:p>
          <a:p>
            <a:pPr marL="731519" indent="-731519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Pouvoir</a:t>
            </a:r>
            <a:r>
              <a:rPr lang="en-CA" dirty="0"/>
              <a:t> </a:t>
            </a:r>
            <a:r>
              <a:rPr lang="en-CA" dirty="0" err="1"/>
              <a:t>rendre</a:t>
            </a:r>
            <a:r>
              <a:rPr lang="en-CA" dirty="0"/>
              <a:t> des </a:t>
            </a:r>
            <a:r>
              <a:rPr lang="en-CA" dirty="0" err="1"/>
              <a:t>comptes</a:t>
            </a:r>
            <a:r>
              <a:rPr lang="en-CA" dirty="0"/>
              <a:t> au </a:t>
            </a:r>
            <a:r>
              <a:rPr lang="en-CA" u="sng" dirty="0" err="1"/>
              <a:t>partenaire</a:t>
            </a:r>
            <a:r>
              <a:rPr lang="en-CA" u="sng" dirty="0"/>
              <a:t> de mise en </a:t>
            </a:r>
            <a:r>
              <a:rPr lang="en-CA" u="sng" dirty="0" err="1"/>
              <a:t>œuvre</a:t>
            </a:r>
            <a:endParaRPr u="sng" dirty="0"/>
          </a:p>
        </p:txBody>
      </p:sp>
      <p:sp>
        <p:nvSpPr>
          <p:cNvPr id="535" name="Teachers Mu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Les </a:t>
            </a:r>
            <a:r>
              <a:rPr lang="en-CA" dirty="0" err="1"/>
              <a:t>enseignants</a:t>
            </a:r>
            <a:r>
              <a:rPr lang="en-CA" dirty="0"/>
              <a:t> </a:t>
            </a:r>
            <a:r>
              <a:rPr lang="en-CA" dirty="0" err="1"/>
              <a:t>doivent</a:t>
            </a:r>
            <a:endParaRPr dirty="0"/>
          </a:p>
        </p:txBody>
      </p:sp>
      <p:grpSp>
        <p:nvGrpSpPr>
          <p:cNvPr id="538" name="DSC00340.jpg"/>
          <p:cNvGrpSpPr/>
          <p:nvPr/>
        </p:nvGrpSpPr>
        <p:grpSpPr>
          <a:xfrm>
            <a:off x="882650" y="3647498"/>
            <a:ext cx="11049001" cy="9258301"/>
            <a:chOff x="0" y="0"/>
            <a:chExt cx="11049000" cy="9258300"/>
          </a:xfrm>
        </p:grpSpPr>
        <p:pic>
          <p:nvPicPr>
            <p:cNvPr id="537" name="DSC00340.jpg" descr="DSC00340.jpg"/>
            <p:cNvPicPr>
              <a:picLocks noChangeAspect="1"/>
            </p:cNvPicPr>
            <p:nvPr/>
          </p:nvPicPr>
          <p:blipFill>
            <a:blip r:embed="rId2"/>
            <a:srcRect l="8641" r="675"/>
            <a:stretch>
              <a:fillRect/>
            </a:stretch>
          </p:blipFill>
          <p:spPr>
            <a:xfrm>
              <a:off x="127000" y="88900"/>
              <a:ext cx="10795000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536" name="DSC00340.jpg" descr="DSC00340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04900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4" grpId="1" build="p" bldLvl="5" animBg="1" advAuto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45</a:t>
            </a:fld>
            <a:endParaRPr/>
          </a:p>
        </p:txBody>
      </p:sp>
      <p:sp>
        <p:nvSpPr>
          <p:cNvPr id="541" name="Where language is a barrier, or you will only be visiting the location periodically, it is best to train a group of local pastors who will then train the next generation in the local language…"/>
          <p:cNvSpPr txBox="1">
            <a:spLocks noGrp="1"/>
          </p:cNvSpPr>
          <p:nvPr>
            <p:ph type="body" sz="half" idx="1"/>
          </p:nvPr>
        </p:nvSpPr>
        <p:spPr>
          <a:xfrm>
            <a:off x="12579350" y="3803650"/>
            <a:ext cx="10909300" cy="8928100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pPr marL="724204" indent="-724204" defTabSz="817244">
              <a:spcBef>
                <a:spcPts val="3300"/>
              </a:spcBef>
              <a:buSzPct val="60000"/>
              <a:defRPr sz="495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Lorsque</a:t>
            </a:r>
            <a:r>
              <a:rPr lang="en-CA" dirty="0"/>
              <a:t> la langue </a:t>
            </a:r>
            <a:r>
              <a:rPr lang="en-CA" dirty="0" err="1"/>
              <a:t>est</a:t>
            </a:r>
            <a:r>
              <a:rPr lang="en-CA" dirty="0"/>
              <a:t> un obstacle, </a:t>
            </a:r>
            <a:r>
              <a:rPr lang="en-CA" dirty="0" err="1"/>
              <a:t>ou</a:t>
            </a:r>
            <a:r>
              <a:rPr lang="en-CA" dirty="0"/>
              <a:t> que </a:t>
            </a:r>
            <a:r>
              <a:rPr lang="en-CA" dirty="0" err="1"/>
              <a:t>vous</a:t>
            </a:r>
            <a:r>
              <a:rPr lang="en-CA" dirty="0"/>
              <a:t> ne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rendez</a:t>
            </a:r>
            <a:r>
              <a:rPr lang="en-CA" dirty="0"/>
              <a:t> sur place que </a:t>
            </a:r>
            <a:r>
              <a:rPr lang="en-CA" dirty="0" err="1"/>
              <a:t>périodiquement</a:t>
            </a:r>
            <a:r>
              <a:rPr lang="en-CA" dirty="0"/>
              <a:t>, il </a:t>
            </a:r>
            <a:r>
              <a:rPr lang="en-CA" dirty="0" err="1"/>
              <a:t>est</a:t>
            </a:r>
            <a:r>
              <a:rPr lang="en-CA" dirty="0"/>
              <a:t> </a:t>
            </a:r>
            <a:r>
              <a:rPr lang="en-CA" dirty="0" err="1"/>
              <a:t>préférable</a:t>
            </a:r>
            <a:r>
              <a:rPr lang="en-CA" dirty="0"/>
              <a:t> de former un </a:t>
            </a:r>
            <a:r>
              <a:rPr lang="en-CA" dirty="0" err="1"/>
              <a:t>groupe</a:t>
            </a:r>
            <a:r>
              <a:rPr lang="en-CA" dirty="0"/>
              <a:t> de </a:t>
            </a:r>
            <a:r>
              <a:rPr lang="en-CA" dirty="0" err="1"/>
              <a:t>pasteurs</a:t>
            </a:r>
            <a:r>
              <a:rPr lang="en-CA" dirty="0"/>
              <a:t> </a:t>
            </a:r>
            <a:r>
              <a:rPr lang="en-CA" dirty="0" err="1"/>
              <a:t>locaux</a:t>
            </a:r>
            <a:r>
              <a:rPr lang="en-CA" dirty="0"/>
              <a:t> qui </a:t>
            </a:r>
            <a:r>
              <a:rPr lang="en-CA" dirty="0" err="1"/>
              <a:t>formeront</a:t>
            </a:r>
            <a:r>
              <a:rPr lang="en-CA" dirty="0"/>
              <a:t> ensuite la </a:t>
            </a:r>
            <a:r>
              <a:rPr lang="en-CA" dirty="0" err="1"/>
              <a:t>génération</a:t>
            </a:r>
            <a:r>
              <a:rPr lang="en-CA" dirty="0"/>
              <a:t> </a:t>
            </a:r>
            <a:r>
              <a:rPr lang="en-CA" dirty="0" err="1"/>
              <a:t>suivante</a:t>
            </a:r>
            <a:r>
              <a:rPr lang="en-CA" dirty="0"/>
              <a:t> dans la langue locale. </a:t>
            </a:r>
          </a:p>
          <a:p>
            <a:pPr marL="724204" indent="-724204" defTabSz="817244">
              <a:spcBef>
                <a:spcPts val="3300"/>
              </a:spcBef>
              <a:buSzPct val="60000"/>
              <a:defRPr sz="495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20 </a:t>
            </a:r>
            <a:r>
              <a:rPr lang="en-CA" dirty="0" err="1"/>
              <a:t>à</a:t>
            </a:r>
            <a:r>
              <a:rPr lang="en-CA" dirty="0"/>
              <a:t> 25 % des </a:t>
            </a:r>
            <a:r>
              <a:rPr lang="en-CA" dirty="0" err="1"/>
              <a:t>étudiants</a:t>
            </a:r>
            <a:r>
              <a:rPr lang="en-CA" dirty="0"/>
              <a:t> </a:t>
            </a:r>
            <a:r>
              <a:rPr lang="en-CA" dirty="0" err="1"/>
              <a:t>formés</a:t>
            </a:r>
            <a:r>
              <a:rPr lang="en-CA" dirty="0"/>
              <a:t> </a:t>
            </a:r>
            <a:r>
              <a:rPr lang="en-CA" dirty="0" err="1"/>
              <a:t>devraient</a:t>
            </a:r>
            <a:r>
              <a:rPr lang="en-CA" dirty="0"/>
              <a:t>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capables</a:t>
            </a:r>
            <a:r>
              <a:rPr lang="en-CA" dirty="0"/>
              <a:t> de </a:t>
            </a:r>
            <a:r>
              <a:rPr lang="en-CA" dirty="0" err="1"/>
              <a:t>devenir</a:t>
            </a:r>
            <a:r>
              <a:rPr lang="en-CA" dirty="0"/>
              <a:t> des </a:t>
            </a:r>
            <a:r>
              <a:rPr lang="en-CA" dirty="0" err="1"/>
              <a:t>enseignants</a:t>
            </a:r>
            <a:r>
              <a:rPr lang="en-CA" dirty="0"/>
              <a:t> pour les </a:t>
            </a:r>
            <a:r>
              <a:rPr lang="en-CA" dirty="0" err="1"/>
              <a:t>nouvelles</a:t>
            </a:r>
            <a:r>
              <a:rPr lang="en-CA" dirty="0"/>
              <a:t> classes de CFBP et de FBLC. </a:t>
            </a:r>
          </a:p>
          <a:p>
            <a:pPr marL="724204" indent="-724204" defTabSz="817244">
              <a:spcBef>
                <a:spcPts val="3300"/>
              </a:spcBef>
              <a:buSzPct val="60000"/>
              <a:defRPr sz="495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pouvez</a:t>
            </a:r>
            <a:r>
              <a:rPr lang="en-CA" dirty="0"/>
              <a:t> </a:t>
            </a:r>
            <a:r>
              <a:rPr lang="en-CA" dirty="0" err="1"/>
              <a:t>choisir</a:t>
            </a:r>
            <a:r>
              <a:rPr lang="en-CA" dirty="0"/>
              <a:t> </a:t>
            </a:r>
            <a:r>
              <a:rPr lang="en-CA" dirty="0" err="1"/>
              <a:t>d'accorder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indemnité</a:t>
            </a:r>
            <a:r>
              <a:rPr lang="en-CA" dirty="0"/>
              <a:t> de frais </a:t>
            </a:r>
            <a:r>
              <a:rPr lang="en-CA" dirty="0" err="1"/>
              <a:t>ou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compensation convenable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vos</a:t>
            </a:r>
            <a:r>
              <a:rPr lang="en-CA" dirty="0"/>
              <a:t> </a:t>
            </a:r>
            <a:r>
              <a:rPr lang="en-CA" dirty="0" err="1"/>
              <a:t>enseignants</a:t>
            </a:r>
            <a:r>
              <a:rPr lang="en-CA" dirty="0"/>
              <a:t>.</a:t>
            </a:r>
            <a:endParaRPr dirty="0"/>
          </a:p>
        </p:txBody>
      </p:sp>
      <p:grpSp>
        <p:nvGrpSpPr>
          <p:cNvPr id="544" name="P1030487.jpg"/>
          <p:cNvGrpSpPr/>
          <p:nvPr/>
        </p:nvGrpSpPr>
        <p:grpSpPr>
          <a:xfrm>
            <a:off x="882650" y="3647498"/>
            <a:ext cx="11049001" cy="9258301"/>
            <a:chOff x="0" y="0"/>
            <a:chExt cx="11049000" cy="9258300"/>
          </a:xfrm>
        </p:grpSpPr>
        <p:pic>
          <p:nvPicPr>
            <p:cNvPr id="543" name="P1030487.jpg" descr="P1030487.jpg"/>
            <p:cNvPicPr>
              <a:picLocks noChangeAspect="1"/>
            </p:cNvPicPr>
            <p:nvPr/>
          </p:nvPicPr>
          <p:blipFill>
            <a:blip r:embed="rId2"/>
            <a:srcRect l="4658" r="4658"/>
            <a:stretch>
              <a:fillRect/>
            </a:stretch>
          </p:blipFill>
          <p:spPr>
            <a:xfrm>
              <a:off x="127000" y="88900"/>
              <a:ext cx="10795000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542" name="P1030487.jpg" descr="P1030487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049000" cy="9258300"/>
            </a:xfrm>
            <a:prstGeom prst="rect">
              <a:avLst/>
            </a:prstGeom>
            <a:effectLst/>
          </p:spPr>
        </p:pic>
      </p:grpSp>
      <p:sp>
        <p:nvSpPr>
          <p:cNvPr id="545" name="Other Teacher Inform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Autres</a:t>
            </a:r>
            <a:r>
              <a:rPr lang="en-CA" dirty="0"/>
              <a:t> </a:t>
            </a:r>
            <a:r>
              <a:rPr lang="en-CA" dirty="0" err="1"/>
              <a:t>informations</a:t>
            </a:r>
            <a:r>
              <a:rPr lang="en-CA" dirty="0"/>
              <a:t> sur </a:t>
            </a:r>
            <a:r>
              <a:rPr lang="en-CA" dirty="0" err="1"/>
              <a:t>l'enseignant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1" grpId="1" build="p" bldLvl="5" animBg="1" advAuto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46</a:t>
            </a:fld>
            <a:endParaRPr/>
          </a:p>
        </p:txBody>
      </p:sp>
      <p:sp>
        <p:nvSpPr>
          <p:cNvPr id="548" name="1. Participate in a Teacher Training Workshop      (Partners may conduct their own workshop)…"/>
          <p:cNvSpPr txBox="1">
            <a:spLocks noGrp="1"/>
          </p:cNvSpPr>
          <p:nvPr>
            <p:ph type="body" idx="1"/>
          </p:nvPr>
        </p:nvSpPr>
        <p:spPr>
          <a:xfrm>
            <a:off x="1308012" y="3435350"/>
            <a:ext cx="21783898" cy="9910995"/>
          </a:xfrm>
          <a:prstGeom prst="rect">
            <a:avLst/>
          </a:prstGeo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20000"/>
              </a:lnSpc>
              <a:spcBef>
                <a:spcPts val="330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1. </a:t>
            </a:r>
            <a:r>
              <a:rPr lang="en-CA" dirty="0" err="1"/>
              <a:t>Participer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un atelier de formation des </a:t>
            </a:r>
            <a:r>
              <a:rPr lang="en-CA" dirty="0" err="1"/>
              <a:t>enseignants</a:t>
            </a:r>
            <a:r>
              <a:rPr lang="en-CA" dirty="0"/>
              <a:t> </a:t>
            </a:r>
          </a:p>
          <a:p>
            <a:pPr marL="508000" lvl="1" indent="0">
              <a:lnSpc>
                <a:spcPct val="120000"/>
              </a:lnSpc>
              <a:spcBef>
                <a:spcPts val="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4300" dirty="0"/>
              <a:t>(les </a:t>
            </a:r>
            <a:r>
              <a:rPr lang="en-CA" sz="4300" dirty="0" err="1"/>
              <a:t>partenaires</a:t>
            </a:r>
            <a:r>
              <a:rPr lang="en-CA" sz="4300" dirty="0"/>
              <a:t> </a:t>
            </a:r>
            <a:r>
              <a:rPr lang="en-CA" sz="4300" dirty="0" err="1"/>
              <a:t>peuvent</a:t>
            </a:r>
            <a:r>
              <a:rPr lang="en-CA" sz="4300" dirty="0"/>
              <a:t> organiser </a:t>
            </a:r>
            <a:r>
              <a:rPr lang="en-CA" sz="4300" dirty="0" err="1"/>
              <a:t>leur</a:t>
            </a:r>
            <a:r>
              <a:rPr lang="en-CA" sz="4300" dirty="0"/>
              <a:t> propre atelier)</a:t>
            </a:r>
          </a:p>
          <a:p>
            <a:pPr marL="0" indent="0">
              <a:spcBef>
                <a:spcPts val="330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2. </a:t>
            </a:r>
            <a:r>
              <a:rPr lang="en-CA" dirty="0" err="1"/>
              <a:t>Comprendre</a:t>
            </a:r>
            <a:r>
              <a:rPr lang="en-CA" dirty="0"/>
              <a:t> la </a:t>
            </a:r>
            <a:r>
              <a:rPr lang="en-CA" dirty="0" err="1"/>
              <a:t>philosophie</a:t>
            </a:r>
            <a:r>
              <a:rPr lang="en-CA" dirty="0"/>
              <a:t> et </a:t>
            </a:r>
            <a:r>
              <a:rPr lang="en-CA" dirty="0" err="1"/>
              <a:t>l'approche</a:t>
            </a:r>
            <a:r>
              <a:rPr lang="en-CA" dirty="0"/>
              <a:t> du CFBP</a:t>
            </a:r>
          </a:p>
          <a:p>
            <a:pPr marL="0" indent="0">
              <a:spcBef>
                <a:spcPts val="330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3. </a:t>
            </a:r>
            <a:r>
              <a:rPr lang="en-CA" dirty="0" err="1"/>
              <a:t>Connaître</a:t>
            </a:r>
            <a:r>
              <a:rPr lang="en-CA" dirty="0"/>
              <a:t> le </a:t>
            </a:r>
            <a:r>
              <a:rPr lang="en-CA" dirty="0" err="1"/>
              <a:t>manuel</a:t>
            </a:r>
            <a:r>
              <a:rPr lang="en-CA" dirty="0"/>
              <a:t> de </a:t>
            </a:r>
            <a:r>
              <a:rPr lang="en-CA" dirty="0" err="1"/>
              <a:t>synthèse</a:t>
            </a:r>
            <a:r>
              <a:rPr lang="en-CA" dirty="0"/>
              <a:t> du programme</a:t>
            </a:r>
          </a:p>
          <a:p>
            <a:pPr marL="0" indent="0">
              <a:spcBef>
                <a:spcPts val="330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4. Observer des classes </a:t>
            </a:r>
            <a:r>
              <a:rPr lang="en-CA" dirty="0" err="1"/>
              <a:t>existantes</a:t>
            </a:r>
            <a:r>
              <a:rPr lang="en-CA" dirty="0"/>
              <a:t> du CFBP </a:t>
            </a:r>
            <a:r>
              <a:rPr lang="en-CA" dirty="0" err="1"/>
              <a:t>ou</a:t>
            </a:r>
            <a:r>
              <a:rPr lang="en-CA" dirty="0"/>
              <a:t> du FBLC* </a:t>
            </a:r>
          </a:p>
          <a:p>
            <a:pPr marL="508000" lvl="1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4300" dirty="0"/>
              <a:t>*Des </a:t>
            </a:r>
            <a:r>
              <a:rPr lang="en-CA" sz="4300" dirty="0" err="1"/>
              <a:t>échantillons</a:t>
            </a:r>
            <a:r>
              <a:rPr lang="en-CA" sz="4300" dirty="0"/>
              <a:t> en </a:t>
            </a:r>
            <a:r>
              <a:rPr lang="en-CA" sz="4300" dirty="0" err="1"/>
              <a:t>ligne</a:t>
            </a:r>
            <a:r>
              <a:rPr lang="en-CA" sz="4300" dirty="0"/>
              <a:t> </a:t>
            </a:r>
            <a:r>
              <a:rPr lang="en-CA" sz="4300" dirty="0" err="1"/>
              <a:t>sont</a:t>
            </a:r>
            <a:r>
              <a:rPr lang="en-CA" sz="4300" dirty="0"/>
              <a:t> </a:t>
            </a:r>
            <a:r>
              <a:rPr lang="en-CA" sz="4300" dirty="0" err="1"/>
              <a:t>disponibles</a:t>
            </a:r>
            <a:r>
              <a:rPr lang="en-CA" sz="4300" dirty="0"/>
              <a:t> </a:t>
            </a:r>
            <a:r>
              <a:rPr lang="en-CA" sz="4300" dirty="0" err="1"/>
              <a:t>s'il</a:t>
            </a:r>
            <a:r>
              <a:rPr lang="en-CA" sz="4300" dirty="0"/>
              <a:t> </a:t>
            </a:r>
            <a:r>
              <a:rPr lang="en-CA" sz="4300" dirty="0" err="1"/>
              <a:t>n'y</a:t>
            </a:r>
            <a:r>
              <a:rPr lang="en-CA" sz="4300" dirty="0"/>
              <a:t> a pas de classes dans la </a:t>
            </a:r>
            <a:r>
              <a:rPr lang="en-CA" sz="4300" dirty="0" err="1"/>
              <a:t>région</a:t>
            </a:r>
            <a:r>
              <a:rPr lang="en-CA" sz="4300" dirty="0"/>
              <a:t> de </a:t>
            </a:r>
            <a:r>
              <a:rPr lang="en-CA" sz="4300" dirty="0" err="1"/>
              <a:t>l'enseignant</a:t>
            </a:r>
            <a:r>
              <a:rPr lang="en-CA" sz="4300" dirty="0"/>
              <a:t>.</a:t>
            </a:r>
          </a:p>
          <a:p>
            <a:pPr marL="0" indent="0">
              <a:spcBef>
                <a:spcPts val="330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5. </a:t>
            </a:r>
            <a:r>
              <a:rPr lang="en-CA" dirty="0" err="1"/>
              <a:t>Pratiquer</a:t>
            </a:r>
            <a:r>
              <a:rPr lang="en-CA" dirty="0"/>
              <a:t> - </a:t>
            </a:r>
            <a:r>
              <a:rPr lang="en-CA" dirty="0" err="1"/>
              <a:t>enseigner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ou</a:t>
            </a:r>
            <a:r>
              <a:rPr lang="en-CA" dirty="0"/>
              <a:t> </a:t>
            </a:r>
            <a:r>
              <a:rPr lang="en-CA" dirty="0" err="1"/>
              <a:t>plusieurs</a:t>
            </a:r>
            <a:r>
              <a:rPr lang="en-CA" dirty="0"/>
              <a:t> classes</a:t>
            </a:r>
          </a:p>
          <a:p>
            <a:pPr marL="0" indent="0">
              <a:spcBef>
                <a:spcPts val="330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6. </a:t>
            </a:r>
            <a:r>
              <a:rPr lang="en-CA" dirty="0" err="1"/>
              <a:t>Interagir</a:t>
            </a:r>
            <a:r>
              <a:rPr lang="en-CA" dirty="0"/>
              <a:t> avec un </a:t>
            </a:r>
            <a:r>
              <a:rPr lang="en-CA" dirty="0" err="1"/>
              <a:t>enseignant</a:t>
            </a:r>
            <a:r>
              <a:rPr lang="en-CA" dirty="0"/>
              <a:t> </a:t>
            </a:r>
            <a:r>
              <a:rPr lang="en-CA" dirty="0" err="1"/>
              <a:t>expérimenté</a:t>
            </a:r>
            <a:r>
              <a:rPr lang="en-CA" dirty="0"/>
              <a:t> du CFBP </a:t>
            </a:r>
            <a:r>
              <a:rPr lang="en-CA" dirty="0" err="1"/>
              <a:t>ou</a:t>
            </a:r>
            <a:r>
              <a:rPr lang="en-CA" dirty="0"/>
              <a:t> du FBLC, </a:t>
            </a:r>
            <a:r>
              <a:rPr lang="en-CA" dirty="0" err="1"/>
              <a:t>si</a:t>
            </a:r>
            <a:r>
              <a:rPr lang="en-CA" dirty="0"/>
              <a:t> possible.</a:t>
            </a:r>
          </a:p>
          <a:p>
            <a:pPr marL="0" indent="0">
              <a:spcBef>
                <a:spcPts val="3300"/>
              </a:spcBef>
              <a:buClrTx/>
              <a:buSzTx/>
              <a:buFontTx/>
              <a:buNone/>
              <a:defRPr sz="5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7. </a:t>
            </a:r>
            <a:r>
              <a:rPr lang="en-CA" dirty="0" err="1"/>
              <a:t>S'engager</a:t>
            </a:r>
            <a:r>
              <a:rPr lang="en-CA" dirty="0"/>
              <a:t> dans la multiplication</a:t>
            </a:r>
            <a:endParaRPr dirty="0"/>
          </a:p>
        </p:txBody>
      </p:sp>
      <p:sp>
        <p:nvSpPr>
          <p:cNvPr id="549" name="Expectations of BTCP Teache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Attentes</a:t>
            </a:r>
            <a:r>
              <a:rPr lang="en-CA" dirty="0"/>
              <a:t> des </a:t>
            </a:r>
            <a:r>
              <a:rPr lang="en-CA" dirty="0" err="1"/>
              <a:t>enseignants</a:t>
            </a:r>
            <a:r>
              <a:rPr lang="en-CA" dirty="0"/>
              <a:t> du CFBP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5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5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5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5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5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5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5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7" fill="hold"/>
                                        <p:tgtEl>
                                          <p:spTgt spid="5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8" grpId="1" build="p" bldLvl="5" animBg="1" advAuto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3 Essential Parts of The Concept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3 </a:t>
            </a:r>
            <a:r>
              <a:rPr lang="en-CA" dirty="0" err="1"/>
              <a:t>éléments</a:t>
            </a:r>
            <a:r>
              <a:rPr lang="en-CA" dirty="0"/>
              <a:t> </a:t>
            </a:r>
            <a:r>
              <a:rPr lang="en-CA" dirty="0" err="1"/>
              <a:t>essentiels</a:t>
            </a:r>
            <a:r>
              <a:rPr lang="en-CA" dirty="0"/>
              <a:t> du concept</a:t>
            </a:r>
            <a:endParaRPr dirty="0"/>
          </a:p>
        </p:txBody>
      </p:sp>
      <p:sp>
        <p:nvSpPr>
          <p:cNvPr id="55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47</a:t>
            </a:fld>
            <a:endParaRPr/>
          </a:p>
        </p:txBody>
      </p:sp>
      <p:sp>
        <p:nvSpPr>
          <p:cNvPr id="553" name="The Scriptures…"/>
          <p:cNvSpPr txBox="1"/>
          <p:nvPr/>
        </p:nvSpPr>
        <p:spPr>
          <a:xfrm>
            <a:off x="12890682" y="4385689"/>
            <a:ext cx="8531182" cy="66845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528319" indent="-528319" algn="l">
              <a:lnSpc>
                <a:spcPct val="150000"/>
              </a:lnSpc>
              <a:buSzPct val="100000"/>
              <a:buFontTx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 </a:t>
            </a:r>
            <a:r>
              <a:rPr lang="en-CA" dirty="0"/>
              <a:t>Les</a:t>
            </a:r>
            <a:r>
              <a:rPr lang="en-GB" sz="9900" dirty="0">
                <a:sym typeface="Times New Roman"/>
              </a:rPr>
              <a:t> </a:t>
            </a:r>
            <a:r>
              <a:rPr lang="en-GB" sz="9900" dirty="0" err="1">
                <a:sym typeface="Times New Roman"/>
              </a:rPr>
              <a:t>É</a:t>
            </a:r>
            <a:r>
              <a:rPr lang="en-CA" dirty="0" err="1"/>
              <a:t>critures</a:t>
            </a:r>
            <a:endParaRPr lang="en-CA" dirty="0"/>
          </a:p>
          <a:p>
            <a:pPr marL="528319" indent="-528319" algn="l">
              <a:lnSpc>
                <a:spcPct val="150000"/>
              </a:lnSpc>
              <a:buSzPct val="100000"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 Les </a:t>
            </a:r>
            <a:r>
              <a:rPr lang="en-CA" dirty="0" err="1"/>
              <a:t>manuels</a:t>
            </a:r>
            <a:endParaRPr lang="en-CA" dirty="0"/>
          </a:p>
          <a:p>
            <a:pPr marL="528319" indent="-528319" algn="l">
              <a:lnSpc>
                <a:spcPct val="150000"/>
              </a:lnSpc>
              <a:buSzPct val="100000"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 </a:t>
            </a:r>
            <a:r>
              <a:rPr lang="en-CA" dirty="0" err="1"/>
              <a:t>L'enseignant</a:t>
            </a:r>
            <a:endParaRPr dirty="0"/>
          </a:p>
        </p:txBody>
      </p:sp>
      <p:grpSp>
        <p:nvGrpSpPr>
          <p:cNvPr id="556" name="3 legged stool.png"/>
          <p:cNvGrpSpPr/>
          <p:nvPr/>
        </p:nvGrpSpPr>
        <p:grpSpPr>
          <a:xfrm>
            <a:off x="1276680" y="3647498"/>
            <a:ext cx="8736940" cy="9258301"/>
            <a:chOff x="0" y="0"/>
            <a:chExt cx="8736938" cy="9258300"/>
          </a:xfrm>
        </p:grpSpPr>
        <p:pic>
          <p:nvPicPr>
            <p:cNvPr id="555" name="3 legged stool.png" descr="3 legged stool.png"/>
            <p:cNvPicPr>
              <a:picLocks noChangeAspect="1"/>
            </p:cNvPicPr>
            <p:nvPr/>
          </p:nvPicPr>
          <p:blipFill>
            <a:blip r:embed="rId2"/>
            <a:srcRect l="5724" t="19512" r="5724" b="8283"/>
            <a:stretch>
              <a:fillRect/>
            </a:stretch>
          </p:blipFill>
          <p:spPr>
            <a:xfrm>
              <a:off x="127000" y="88900"/>
              <a:ext cx="8482939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554" name="3 legged stool.png" descr="3 legged stool.pn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873694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5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" grpId="1" build="p" bldLvl="5" animBg="1" advAuto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8" name="Graduates.jpg" descr="Graduates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l="15074" r="2545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55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rPr/>
              <a:t>48</a:t>
            </a:fld>
            <a:endParaRPr/>
          </a:p>
        </p:txBody>
      </p:sp>
      <p:sp>
        <p:nvSpPr>
          <p:cNvPr id="560" name="What questions do you have about the 3 essential parts of the BTCP concept?"/>
          <p:cNvSpPr txBox="1"/>
          <p:nvPr/>
        </p:nvSpPr>
        <p:spPr>
          <a:xfrm>
            <a:off x="2263316" y="7247729"/>
            <a:ext cx="20111367" cy="4673074"/>
          </a:xfrm>
          <a:prstGeom prst="rect">
            <a:avLst/>
          </a:prstGeom>
          <a:ln w="12700">
            <a:miter lim="400000"/>
          </a:ln>
          <a:effectLst>
            <a:outerShdw blurRad="431800" dist="27394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99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Quelles</a:t>
            </a:r>
            <a:r>
              <a:rPr lang="en-CA" dirty="0"/>
              <a:t> questions </a:t>
            </a:r>
            <a:r>
              <a:rPr lang="en-CA" dirty="0" err="1"/>
              <a:t>avez-vous</a:t>
            </a:r>
            <a:r>
              <a:rPr lang="en-CA" dirty="0"/>
              <a:t> sur les 3 </a:t>
            </a:r>
            <a:r>
              <a:rPr lang="en-CA" dirty="0" err="1"/>
              <a:t>éléments</a:t>
            </a:r>
            <a:r>
              <a:rPr lang="en-CA" dirty="0"/>
              <a:t> </a:t>
            </a:r>
            <a:r>
              <a:rPr lang="en-CA" dirty="0" err="1"/>
              <a:t>essentiels</a:t>
            </a:r>
            <a:r>
              <a:rPr lang="en-CA" dirty="0"/>
              <a:t> du concept de CFBP ?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2" name="photo-1436377793074-e85196f02c35-small.jpg" descr="photo-1436377793074-e85196f02c35-small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4894" b="489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5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49</a:t>
            </a:fld>
            <a:endParaRPr/>
          </a:p>
        </p:txBody>
      </p:sp>
      <p:sp>
        <p:nvSpPr>
          <p:cNvPr id="564" name="Now I’ll illustrate what an actual BTCP class looks like.…"/>
          <p:cNvSpPr txBox="1"/>
          <p:nvPr/>
        </p:nvSpPr>
        <p:spPr>
          <a:xfrm>
            <a:off x="3164628" y="6198529"/>
            <a:ext cx="18308744" cy="66582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Je </a:t>
            </a:r>
            <a:r>
              <a:rPr lang="en-CA" dirty="0" err="1"/>
              <a:t>vais</a:t>
            </a:r>
            <a:r>
              <a:rPr lang="en-CA" dirty="0"/>
              <a:t> </a:t>
            </a:r>
            <a:r>
              <a:rPr lang="en-CA" dirty="0" err="1"/>
              <a:t>maintenant</a:t>
            </a:r>
            <a:r>
              <a:rPr lang="en-CA" dirty="0"/>
              <a:t> </a:t>
            </a:r>
            <a:r>
              <a:rPr lang="en-CA" dirty="0" err="1"/>
              <a:t>montrer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quoi </a:t>
            </a:r>
            <a:r>
              <a:rPr lang="en-CA" dirty="0" err="1"/>
              <a:t>ressemble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classe</a:t>
            </a:r>
            <a:r>
              <a:rPr lang="en-CA" dirty="0"/>
              <a:t> du CFBP.</a:t>
            </a:r>
          </a:p>
          <a:p>
            <a: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7200" dirty="0"/>
              <a:t>(</a:t>
            </a:r>
            <a:r>
              <a:rPr lang="en-CA" sz="7200" dirty="0" err="1"/>
              <a:t>Leçons</a:t>
            </a:r>
            <a:r>
              <a:rPr lang="en-CA" sz="7200" dirty="0"/>
              <a:t> types de </a:t>
            </a:r>
            <a:r>
              <a:rPr lang="en-CA" sz="7200" dirty="0" err="1"/>
              <a:t>l'animateur</a:t>
            </a:r>
            <a:r>
              <a:rPr lang="en-CA" sz="7200" dirty="0"/>
              <a:t>)</a:t>
            </a:r>
            <a:endParaRPr sz="7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This Sample Lesson Requir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Cet</a:t>
            </a:r>
            <a:r>
              <a:rPr lang="en-CA" dirty="0"/>
              <a:t> </a:t>
            </a:r>
            <a:r>
              <a:rPr lang="en-CA" dirty="0" err="1"/>
              <a:t>exemple</a:t>
            </a:r>
            <a:r>
              <a:rPr lang="en-CA" dirty="0"/>
              <a:t> de </a:t>
            </a:r>
            <a:r>
              <a:rPr lang="en-CA" dirty="0" err="1"/>
              <a:t>leçon</a:t>
            </a:r>
            <a:r>
              <a:rPr lang="en-CA" dirty="0"/>
              <a:t> </a:t>
            </a:r>
            <a:r>
              <a:rPr lang="en-CA" dirty="0" err="1"/>
              <a:t>nécessite</a:t>
            </a:r>
            <a:endParaRPr dirty="0"/>
          </a:p>
        </p:txBody>
      </p:sp>
      <p:sp>
        <p:nvSpPr>
          <p:cNvPr id="56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50</a:t>
            </a:fld>
            <a:endParaRPr/>
          </a:p>
        </p:txBody>
      </p:sp>
      <p:grpSp>
        <p:nvGrpSpPr>
          <p:cNvPr id="570" name="IMG_0717.jpg"/>
          <p:cNvGrpSpPr/>
          <p:nvPr/>
        </p:nvGrpSpPr>
        <p:grpSpPr>
          <a:xfrm>
            <a:off x="10892140" y="3289299"/>
            <a:ext cx="10622817" cy="8276726"/>
            <a:chOff x="0" y="0"/>
            <a:chExt cx="10622815" cy="8276724"/>
          </a:xfrm>
        </p:grpSpPr>
        <p:pic>
          <p:nvPicPr>
            <p:cNvPr id="569" name="IMG_0717.jpg" descr="IMG_0717.jpg"/>
            <p:cNvPicPr>
              <a:picLocks noChangeAspect="1"/>
            </p:cNvPicPr>
            <p:nvPr/>
          </p:nvPicPr>
          <p:blipFill>
            <a:blip r:embed="rId2"/>
            <a:srcRect l="26827" t="14111" r="650" b="2409"/>
            <a:stretch>
              <a:fillRect/>
            </a:stretch>
          </p:blipFill>
          <p:spPr>
            <a:xfrm>
              <a:off x="127000" y="88900"/>
              <a:ext cx="10368816" cy="7946525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568" name="IMG_0717.jpg" descr="IMG_0717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-1"/>
              <a:ext cx="10622817" cy="8276726"/>
            </a:xfrm>
            <a:prstGeom prst="rect">
              <a:avLst/>
            </a:prstGeom>
            <a:effectLst/>
          </p:spPr>
        </p:pic>
      </p:grpSp>
      <p:sp>
        <p:nvSpPr>
          <p:cNvPr id="571" name="A Bible…"/>
          <p:cNvSpPr txBox="1"/>
          <p:nvPr/>
        </p:nvSpPr>
        <p:spPr>
          <a:xfrm>
            <a:off x="2046222" y="4411089"/>
            <a:ext cx="8778044" cy="66845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528319" indent="-528319" algn="l">
              <a:lnSpc>
                <a:spcPct val="150000"/>
              </a:lnSpc>
              <a:buSzPct val="100000"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 </a:t>
            </a:r>
            <a:r>
              <a:rPr lang="en-CA" dirty="0"/>
              <a:t>Une Bible</a:t>
            </a:r>
          </a:p>
          <a:p>
            <a:pPr marL="528319" indent="-528319" algn="l">
              <a:lnSpc>
                <a:spcPct val="150000"/>
              </a:lnSpc>
              <a:buSzPct val="100000"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 Un </a:t>
            </a:r>
            <a:r>
              <a:rPr lang="en-CA" dirty="0" err="1"/>
              <a:t>manuel</a:t>
            </a:r>
            <a:endParaRPr lang="en-CA" dirty="0"/>
          </a:p>
          <a:p>
            <a:pPr marL="528319" indent="-528319" algn="l">
              <a:lnSpc>
                <a:spcPct val="150000"/>
              </a:lnSpc>
              <a:buSzPct val="100000"/>
              <a:buAutoNum type="arabicParenR"/>
              <a:defRPr sz="9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 Un </a:t>
            </a:r>
            <a:r>
              <a:rPr lang="en-CA" dirty="0" err="1"/>
              <a:t>enseignant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7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7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1" grpId="1" build="p" bldLvl="5" animBg="1" advAuto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" name="photo-1436377793074-e85196f02c35-small.jpg" descr="photo-1436377793074-e85196f02c35-small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4894" b="4894"/>
          <a:stretch>
            <a:fillRect/>
          </a:stretch>
        </p:blipFill>
        <p:spPr>
          <a:xfrm>
            <a:off x="0" y="-1107"/>
            <a:ext cx="24384000" cy="13716000"/>
          </a:xfrm>
          <a:prstGeom prst="rect">
            <a:avLst/>
          </a:prstGeom>
        </p:spPr>
      </p:pic>
      <p:sp>
        <p:nvSpPr>
          <p:cNvPr id="5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51</a:t>
            </a:fld>
            <a:endParaRPr/>
          </a:p>
        </p:txBody>
      </p:sp>
      <p:sp>
        <p:nvSpPr>
          <p:cNvPr id="575" name="Preparing for Your Sample Lesson"/>
          <p:cNvSpPr txBox="1"/>
          <p:nvPr/>
        </p:nvSpPr>
        <p:spPr>
          <a:xfrm>
            <a:off x="4616003" y="7567335"/>
            <a:ext cx="15405994" cy="37343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Préparation</a:t>
            </a:r>
            <a:r>
              <a:rPr lang="en-CA" dirty="0"/>
              <a:t> de </a:t>
            </a:r>
            <a:r>
              <a:rPr lang="en-CA" dirty="0" err="1"/>
              <a:t>votre</a:t>
            </a:r>
            <a:r>
              <a:rPr lang="en-CA" dirty="0"/>
              <a:t> </a:t>
            </a:r>
          </a:p>
          <a:p>
            <a:r>
              <a:rPr lang="en-CA" dirty="0" err="1"/>
              <a:t>leçon</a:t>
            </a:r>
            <a:r>
              <a:rPr lang="en-CA" dirty="0"/>
              <a:t> type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7" name="DSC01998.jpg" descr="DSC01998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 flipH="1">
            <a:off x="13386527" y="3647498"/>
            <a:ext cx="10171973" cy="9258301"/>
          </a:xfrm>
          <a:prstGeom prst="rect">
            <a:avLst/>
          </a:prstGeom>
        </p:spPr>
      </p:pic>
      <p:sp>
        <p:nvSpPr>
          <p:cNvPr id="578" name="Sample Less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Exemples</a:t>
            </a:r>
            <a:r>
              <a:rPr lang="en-CA" dirty="0"/>
              <a:t> de </a:t>
            </a:r>
            <a:r>
              <a:rPr lang="en-CA" dirty="0" err="1"/>
              <a:t>leçons</a:t>
            </a:r>
            <a:endParaRPr dirty="0"/>
          </a:p>
        </p:txBody>
      </p:sp>
      <p:sp>
        <p:nvSpPr>
          <p:cNvPr id="579" name="Practical demonstration of how to teach from BTCP course Manuals…"/>
          <p:cNvSpPr txBox="1">
            <a:spLocks noGrp="1"/>
          </p:cNvSpPr>
          <p:nvPr>
            <p:ph type="body" sz="half" idx="1"/>
          </p:nvPr>
        </p:nvSpPr>
        <p:spPr>
          <a:xfrm>
            <a:off x="958850" y="3812598"/>
            <a:ext cx="11784344" cy="8928101"/>
          </a:xfrm>
          <a:prstGeom prst="rect">
            <a:avLst/>
          </a:prstGeom>
        </p:spPr>
        <p:txBody>
          <a:bodyPr/>
          <a:lstStyle/>
          <a:p>
            <a:pPr marL="609600" indent="-609600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Démonstration</a:t>
            </a:r>
            <a:r>
              <a:rPr lang="en-CA" dirty="0"/>
              <a:t> pratique </a:t>
            </a:r>
            <a:r>
              <a:rPr lang="en-CA" dirty="0" err="1"/>
              <a:t>d'enseignement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partir</a:t>
            </a:r>
            <a:r>
              <a:rPr lang="en-CA" dirty="0"/>
              <a:t> des </a:t>
            </a:r>
            <a:r>
              <a:rPr lang="en-CA" dirty="0" err="1"/>
              <a:t>manuels</a:t>
            </a:r>
            <a:r>
              <a:rPr lang="en-CA" dirty="0"/>
              <a:t> de </a:t>
            </a:r>
            <a:r>
              <a:rPr lang="en-CA" dirty="0" err="1"/>
              <a:t>cours</a:t>
            </a:r>
            <a:r>
              <a:rPr lang="en-CA" dirty="0"/>
              <a:t> du CFBP</a:t>
            </a:r>
          </a:p>
          <a:p>
            <a:pPr marL="609600" indent="-609600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Présentée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un petit </a:t>
            </a:r>
            <a:r>
              <a:rPr lang="en-CA" dirty="0" err="1"/>
              <a:t>groupe</a:t>
            </a:r>
            <a:r>
              <a:rPr lang="en-CA" dirty="0"/>
              <a:t> de 3 </a:t>
            </a:r>
            <a:r>
              <a:rPr lang="en-CA" dirty="0" err="1"/>
              <a:t>à</a:t>
            </a:r>
            <a:r>
              <a:rPr lang="en-CA" dirty="0"/>
              <a:t> 5 participants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l’atelier</a:t>
            </a:r>
            <a:r>
              <a:rPr lang="en-CA" dirty="0"/>
              <a:t> de formation des </a:t>
            </a:r>
            <a:r>
              <a:rPr lang="en-CA" dirty="0" err="1"/>
              <a:t>enseignants</a:t>
            </a:r>
            <a:r>
              <a:rPr lang="en-CA" dirty="0"/>
              <a:t> (AFE)</a:t>
            </a:r>
          </a:p>
          <a:p>
            <a:pPr marL="609600" indent="-609600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Durée : 25 minutes</a:t>
            </a:r>
          </a:p>
          <a:p>
            <a:pPr marL="609600" indent="-609600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5 minutes de critique </a:t>
            </a:r>
          </a:p>
          <a:p>
            <a:pPr marL="609600" indent="-609600">
              <a:spcBef>
                <a:spcPts val="3400"/>
              </a:spcBef>
              <a:buSzPct val="60000"/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Donne </a:t>
            </a:r>
            <a:r>
              <a:rPr lang="en-CA" dirty="0" err="1"/>
              <a:t>une</a:t>
            </a:r>
            <a:r>
              <a:rPr lang="en-CA" dirty="0"/>
              <a:t> idée de la gestion du </a:t>
            </a:r>
            <a:r>
              <a:rPr lang="en-CA" dirty="0" err="1"/>
              <a:t>contenu</a:t>
            </a:r>
            <a:r>
              <a:rPr lang="en-CA" dirty="0"/>
              <a:t> et du temps dans le cadre </a:t>
            </a:r>
            <a:r>
              <a:rPr lang="en-CA" dirty="0" err="1"/>
              <a:t>d'une</a:t>
            </a:r>
            <a:r>
              <a:rPr lang="en-CA" dirty="0"/>
              <a:t> </a:t>
            </a:r>
            <a:r>
              <a:rPr lang="en-CA" dirty="0" err="1"/>
              <a:t>classe</a:t>
            </a:r>
            <a:endParaRPr dirty="0"/>
          </a:p>
        </p:txBody>
      </p:sp>
      <p:sp>
        <p:nvSpPr>
          <p:cNvPr id="58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52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7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7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9" grpId="1" build="p" bldLvl="5" animBg="1" advAuto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2" name="DSC_0042.jpg" descr="DSC_0042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3446753" y="3647498"/>
            <a:ext cx="10111747" cy="9258301"/>
          </a:xfrm>
          <a:prstGeom prst="rect">
            <a:avLst/>
          </a:prstGeom>
        </p:spPr>
      </p:pic>
      <p:sp>
        <p:nvSpPr>
          <p:cNvPr id="583" name="Preparing Your Sample Less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Préparation</a:t>
            </a:r>
            <a:r>
              <a:rPr lang="en-CA" dirty="0"/>
              <a:t> </a:t>
            </a:r>
            <a:r>
              <a:rPr lang="en-CA" dirty="0" err="1"/>
              <a:t>d’une</a:t>
            </a:r>
            <a:r>
              <a:rPr lang="en-CA" dirty="0"/>
              <a:t> </a:t>
            </a:r>
            <a:r>
              <a:rPr lang="en-CA" dirty="0" err="1"/>
              <a:t>leçon</a:t>
            </a:r>
            <a:r>
              <a:rPr lang="en-CA" dirty="0"/>
              <a:t> type</a:t>
            </a:r>
          </a:p>
        </p:txBody>
      </p:sp>
      <p:sp>
        <p:nvSpPr>
          <p:cNvPr id="584" name="Pray and depend on the Holy Spirit…"/>
          <p:cNvSpPr txBox="1">
            <a:spLocks noGrp="1"/>
          </p:cNvSpPr>
          <p:nvPr>
            <p:ph type="body" sz="half" idx="1"/>
          </p:nvPr>
        </p:nvSpPr>
        <p:spPr>
          <a:xfrm>
            <a:off x="958850" y="3403600"/>
            <a:ext cx="11992969" cy="9695278"/>
          </a:xfrm>
          <a:prstGeom prst="rect">
            <a:avLst/>
          </a:prstGeom>
        </p:spPr>
        <p:txBody>
          <a:bodyPr/>
          <a:lstStyle/>
          <a:p>
            <a:pPr marL="609600" indent="-609600">
              <a:spcBef>
                <a:spcPts val="3200"/>
              </a:spcBef>
              <a:buSzPct val="60000"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Prier et </a:t>
            </a:r>
            <a:r>
              <a:rPr lang="en-CA" dirty="0" err="1"/>
              <a:t>s'en</a:t>
            </a:r>
            <a:r>
              <a:rPr lang="en-CA" dirty="0"/>
              <a:t> </a:t>
            </a:r>
            <a:r>
              <a:rPr lang="en-CA" dirty="0" err="1"/>
              <a:t>remettre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l'Esprit</a:t>
            </a:r>
            <a:r>
              <a:rPr lang="en-CA" dirty="0"/>
              <a:t> Saint</a:t>
            </a:r>
          </a:p>
          <a:p>
            <a:pPr marL="609600" indent="-609600">
              <a:spcBef>
                <a:spcPts val="3200"/>
              </a:spcBef>
              <a:buSzPct val="60000"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Pour </a:t>
            </a:r>
            <a:r>
              <a:rPr lang="en-CA" dirty="0" err="1"/>
              <a:t>cet</a:t>
            </a:r>
            <a:r>
              <a:rPr lang="en-CA" dirty="0"/>
              <a:t> </a:t>
            </a:r>
            <a:r>
              <a:rPr lang="en-CA" dirty="0" err="1"/>
              <a:t>exemple</a:t>
            </a:r>
            <a:r>
              <a:rPr lang="en-CA" dirty="0"/>
              <a:t> de </a:t>
            </a:r>
            <a:r>
              <a:rPr lang="en-CA" dirty="0" err="1"/>
              <a:t>leçon</a:t>
            </a:r>
            <a:r>
              <a:rPr lang="en-CA" dirty="0"/>
              <a:t>, </a:t>
            </a:r>
            <a:r>
              <a:rPr lang="en-CA" dirty="0" err="1"/>
              <a:t>évitez</a:t>
            </a:r>
            <a:r>
              <a:rPr lang="en-CA" dirty="0"/>
              <a:t> </a:t>
            </a:r>
            <a:r>
              <a:rPr lang="en-CA" dirty="0" err="1"/>
              <a:t>d'utiliser</a:t>
            </a:r>
            <a:r>
              <a:rPr lang="en-CA" dirty="0"/>
              <a:t> des </a:t>
            </a:r>
            <a:r>
              <a:rPr lang="en-CA" dirty="0" err="1"/>
              <a:t>visuels</a:t>
            </a:r>
            <a:r>
              <a:rPr lang="en-CA" dirty="0"/>
              <a:t> PowerPoint.</a:t>
            </a:r>
          </a:p>
          <a:p>
            <a:pPr marL="609600" indent="-609600">
              <a:spcBef>
                <a:spcPts val="3200"/>
              </a:spcBef>
              <a:buSzPct val="60000"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Rappelez-vous</a:t>
            </a:r>
            <a:r>
              <a:rPr lang="en-CA" dirty="0"/>
              <a:t> que </a:t>
            </a:r>
            <a:r>
              <a:rPr lang="en-CA" dirty="0" err="1"/>
              <a:t>l'enseignement</a:t>
            </a:r>
            <a:r>
              <a:rPr lang="en-CA" dirty="0"/>
              <a:t> </a:t>
            </a:r>
            <a:r>
              <a:rPr lang="en-CA" dirty="0" err="1"/>
              <a:t>est</a:t>
            </a:r>
            <a:r>
              <a:rPr lang="en-CA" dirty="0"/>
              <a:t> </a:t>
            </a:r>
            <a:r>
              <a:rPr lang="en-CA" dirty="0" err="1"/>
              <a:t>différent</a:t>
            </a:r>
            <a:r>
              <a:rPr lang="en-CA" dirty="0"/>
              <a:t> de la </a:t>
            </a:r>
            <a:r>
              <a:rPr lang="en-CA" dirty="0" err="1"/>
              <a:t>prédication</a:t>
            </a:r>
            <a:r>
              <a:rPr lang="en-CA" dirty="0"/>
              <a:t>.</a:t>
            </a:r>
          </a:p>
          <a:p>
            <a:pPr marL="609600" indent="-609600">
              <a:spcBef>
                <a:spcPts val="3200"/>
              </a:spcBef>
              <a:buSzPct val="60000"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Lisez</a:t>
            </a:r>
            <a:r>
              <a:rPr lang="en-CA" dirty="0"/>
              <a:t> les pages </a:t>
            </a:r>
            <a:r>
              <a:rPr lang="en-CA" dirty="0" err="1"/>
              <a:t>pertinentes</a:t>
            </a:r>
            <a:r>
              <a:rPr lang="en-CA" dirty="0"/>
              <a:t> du </a:t>
            </a:r>
            <a:r>
              <a:rPr lang="en-CA" dirty="0" err="1"/>
              <a:t>manuel</a:t>
            </a:r>
            <a:r>
              <a:rPr lang="en-CA" dirty="0"/>
              <a:t> et </a:t>
            </a:r>
            <a:r>
              <a:rPr lang="en-CA" dirty="0" err="1"/>
              <a:t>tous</a:t>
            </a:r>
            <a:r>
              <a:rPr lang="en-CA" dirty="0"/>
              <a:t> les passages qui </a:t>
            </a:r>
            <a:r>
              <a:rPr lang="en-CA" dirty="0" err="1"/>
              <a:t>s'y</a:t>
            </a:r>
            <a:r>
              <a:rPr lang="en-CA" dirty="0"/>
              <a:t> </a:t>
            </a:r>
            <a:r>
              <a:rPr lang="en-CA" dirty="0" err="1"/>
              <a:t>rapportent</a:t>
            </a:r>
            <a:endParaRPr dirty="0"/>
          </a:p>
        </p:txBody>
      </p:sp>
      <p:sp>
        <p:nvSpPr>
          <p:cNvPr id="5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53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8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5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4" grpId="1" build="p" bldLvl="5" animBg="1" advAuto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7" name="IMG_8916.JPG" descr="IMG_8916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3308343" y="3647498"/>
            <a:ext cx="10250157" cy="9258301"/>
          </a:xfrm>
          <a:prstGeom prst="rect">
            <a:avLst/>
          </a:prstGeom>
        </p:spPr>
      </p:pic>
      <p:sp>
        <p:nvSpPr>
          <p:cNvPr id="588" name="After Reading The Scriptures and Manua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Après </a:t>
            </a:r>
            <a:r>
              <a:rPr lang="en-CA" dirty="0" err="1"/>
              <a:t>avoir</a:t>
            </a:r>
            <a:r>
              <a:rPr lang="en-CA" dirty="0"/>
              <a:t> </a:t>
            </a:r>
            <a:r>
              <a:rPr lang="en-CA" dirty="0" err="1"/>
              <a:t>lu</a:t>
            </a:r>
            <a:r>
              <a:rPr lang="en-CA" dirty="0"/>
              <a:t> les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Arial" panose="020B0604020202020204" pitchFamily="34" charset="0"/>
              </a:rPr>
              <a:t>É</a:t>
            </a:r>
            <a:r>
              <a:rPr lang="en-CA" dirty="0" err="1"/>
              <a:t>critures</a:t>
            </a:r>
            <a:r>
              <a:rPr lang="en-CA" dirty="0"/>
              <a:t> et le </a:t>
            </a:r>
            <a:r>
              <a:rPr lang="en-CA" dirty="0" err="1"/>
              <a:t>manuel</a:t>
            </a:r>
            <a:endParaRPr dirty="0"/>
          </a:p>
        </p:txBody>
      </p:sp>
      <p:sp>
        <p:nvSpPr>
          <p:cNvPr id="589" name="Establish your objectives  and plan how to allocate your time (see p. 16 in the TTW guidelines)…"/>
          <p:cNvSpPr txBox="1">
            <a:spLocks noGrp="1"/>
          </p:cNvSpPr>
          <p:nvPr>
            <p:ph type="body" sz="half" idx="1"/>
          </p:nvPr>
        </p:nvSpPr>
        <p:spPr>
          <a:xfrm>
            <a:off x="958850" y="3289300"/>
            <a:ext cx="11836501" cy="9695278"/>
          </a:xfrm>
          <a:prstGeom prst="rect">
            <a:avLst/>
          </a:prstGeom>
        </p:spPr>
        <p:txBody>
          <a:bodyPr/>
          <a:lstStyle/>
          <a:p>
            <a:pPr marL="609599" indent="-609599">
              <a:spcBef>
                <a:spcPts val="3200"/>
              </a:spcBef>
              <a:buSzPct val="60000"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Fixez</a:t>
            </a:r>
            <a:r>
              <a:rPr lang="en-CA" dirty="0"/>
              <a:t> </a:t>
            </a:r>
            <a:r>
              <a:rPr lang="en-CA" dirty="0" err="1"/>
              <a:t>vos</a:t>
            </a:r>
            <a:r>
              <a:rPr lang="en-CA" dirty="0"/>
              <a:t> </a:t>
            </a:r>
            <a:r>
              <a:rPr lang="en-CA" dirty="0" err="1"/>
              <a:t>objectifs</a:t>
            </a:r>
            <a:r>
              <a:rPr lang="en-CA" dirty="0"/>
              <a:t> et </a:t>
            </a:r>
            <a:r>
              <a:rPr lang="en-CA" dirty="0" err="1"/>
              <a:t>planifiez</a:t>
            </a:r>
            <a:r>
              <a:rPr lang="en-CA" dirty="0"/>
              <a:t> la </a:t>
            </a:r>
            <a:r>
              <a:rPr lang="en-CA" dirty="0" err="1"/>
              <a:t>répartition</a:t>
            </a:r>
            <a:r>
              <a:rPr lang="en-CA" dirty="0"/>
              <a:t> de </a:t>
            </a:r>
            <a:r>
              <a:rPr lang="en-CA" dirty="0" err="1"/>
              <a:t>votre</a:t>
            </a:r>
            <a:r>
              <a:rPr lang="en-CA" dirty="0"/>
              <a:t> temps (</a:t>
            </a:r>
            <a:r>
              <a:rPr lang="en-CA" dirty="0" err="1"/>
              <a:t>voir</a:t>
            </a:r>
            <a:r>
              <a:rPr lang="en-CA" dirty="0"/>
              <a:t> </a:t>
            </a:r>
            <a:r>
              <a:rPr lang="en-CA" dirty="0">
                <a:solidFill>
                  <a:srgbClr val="D93E2B"/>
                </a:solidFill>
              </a:rPr>
              <a:t>p. 16 </a:t>
            </a:r>
            <a:r>
              <a:rPr lang="en-CA" dirty="0"/>
              <a:t>des directives AFE).</a:t>
            </a:r>
          </a:p>
          <a:p>
            <a:pPr marL="609599" indent="-609599">
              <a:spcBef>
                <a:spcPts val="3200"/>
              </a:spcBef>
              <a:buSzPct val="60000"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Décidez</a:t>
            </a:r>
            <a:r>
              <a:rPr lang="en-CA" dirty="0"/>
              <a:t> </a:t>
            </a:r>
            <a:r>
              <a:rPr lang="en-CA" dirty="0" err="1"/>
              <a:t>d'une</a:t>
            </a:r>
            <a:r>
              <a:rPr lang="en-CA" dirty="0"/>
              <a:t> introduction, </a:t>
            </a:r>
            <a:r>
              <a:rPr lang="en-CA" dirty="0" err="1"/>
              <a:t>d'illustrations</a:t>
            </a:r>
            <a:r>
              <a:rPr lang="en-CA" dirty="0"/>
              <a:t>, et des passages </a:t>
            </a:r>
            <a:r>
              <a:rPr lang="en-CA" dirty="0" err="1"/>
              <a:t>bibliques</a:t>
            </a:r>
            <a:r>
              <a:rPr lang="en-CA" dirty="0"/>
              <a:t> sur </a:t>
            </a:r>
            <a:r>
              <a:rPr lang="en-CA" dirty="0" err="1"/>
              <a:t>lesquels</a:t>
            </a:r>
            <a:r>
              <a:rPr lang="en-CA" dirty="0"/>
              <a:t>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mettrez</a:t>
            </a:r>
            <a:r>
              <a:rPr lang="en-CA" dirty="0"/>
              <a:t> </a:t>
            </a:r>
            <a:r>
              <a:rPr lang="en-CA" dirty="0" err="1"/>
              <a:t>l'accent</a:t>
            </a:r>
            <a:r>
              <a:rPr lang="en-CA" dirty="0"/>
              <a:t>.</a:t>
            </a:r>
          </a:p>
          <a:p>
            <a:pPr marL="609599" indent="-609599">
              <a:spcBef>
                <a:spcPts val="3200"/>
              </a:spcBef>
              <a:buSzPct val="60000"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Déterminez</a:t>
            </a:r>
            <a:r>
              <a:rPr lang="en-CA" dirty="0"/>
              <a:t> </a:t>
            </a:r>
            <a:r>
              <a:rPr lang="en-CA" dirty="0" err="1"/>
              <a:t>l'essentiel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retenir</a:t>
            </a:r>
            <a:r>
              <a:rPr lang="en-CA" dirty="0"/>
              <a:t>.</a:t>
            </a:r>
          </a:p>
          <a:p>
            <a:pPr marL="609599" indent="-609599">
              <a:spcBef>
                <a:spcPts val="3200"/>
              </a:spcBef>
              <a:buSzPct val="60000"/>
              <a:defRPr sz="5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Louez</a:t>
            </a:r>
            <a:r>
              <a:rPr lang="en-CA" dirty="0"/>
              <a:t> le Seigneur pour son aide dans </a:t>
            </a:r>
            <a:r>
              <a:rPr lang="en-CA" dirty="0" err="1"/>
              <a:t>ce</a:t>
            </a:r>
            <a:r>
              <a:rPr lang="en-CA" dirty="0"/>
              <a:t> </a:t>
            </a:r>
            <a:r>
              <a:rPr lang="en-CA" dirty="0" err="1"/>
              <a:t>processus</a:t>
            </a:r>
            <a:r>
              <a:rPr lang="en-CA" dirty="0"/>
              <a:t>.</a:t>
            </a:r>
            <a:endParaRPr dirty="0"/>
          </a:p>
        </p:txBody>
      </p:sp>
      <p:sp>
        <p:nvSpPr>
          <p:cNvPr id="59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54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8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5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5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5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9" grpId="1" build="p" bldLvl="5" animBg="1" advAuto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Sample Lesson Sugges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Exemples</a:t>
            </a:r>
            <a:r>
              <a:rPr lang="en-CA" dirty="0"/>
              <a:t> de suggestions de </a:t>
            </a:r>
            <a:r>
              <a:rPr lang="en-CA" dirty="0" err="1"/>
              <a:t>leçons</a:t>
            </a:r>
            <a:endParaRPr dirty="0"/>
          </a:p>
        </p:txBody>
      </p:sp>
      <p:sp>
        <p:nvSpPr>
          <p:cNvPr id="59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55</a:t>
            </a:fld>
            <a:endParaRPr/>
          </a:p>
        </p:txBody>
      </p:sp>
      <p:sp>
        <p:nvSpPr>
          <p:cNvPr id="594" name="Manual 1…"/>
          <p:cNvSpPr txBox="1"/>
          <p:nvPr/>
        </p:nvSpPr>
        <p:spPr>
          <a:xfrm>
            <a:off x="1177925" y="4679950"/>
            <a:ext cx="2590453" cy="45724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Manu</a:t>
            </a:r>
            <a:r>
              <a:rPr lang="en-CA" dirty="0"/>
              <a:t>e</a:t>
            </a:r>
            <a:r>
              <a:rPr dirty="0"/>
              <a:t>l 1</a:t>
            </a:r>
          </a:p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Manu</a:t>
            </a:r>
            <a:r>
              <a:rPr lang="en-CA" dirty="0"/>
              <a:t>e</a:t>
            </a:r>
            <a:r>
              <a:rPr dirty="0"/>
              <a:t>l 2</a:t>
            </a:r>
          </a:p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dirty="0"/>
              <a:t>Manu</a:t>
            </a:r>
            <a:r>
              <a:rPr lang="en-CA" dirty="0"/>
              <a:t>e</a:t>
            </a:r>
            <a:r>
              <a:rPr dirty="0"/>
              <a:t>l 5</a:t>
            </a:r>
          </a:p>
        </p:txBody>
      </p:sp>
      <p:sp>
        <p:nvSpPr>
          <p:cNvPr id="595" name="Bible Study Methods…"/>
          <p:cNvSpPr txBox="1"/>
          <p:nvPr/>
        </p:nvSpPr>
        <p:spPr>
          <a:xfrm>
            <a:off x="4670325" y="4679950"/>
            <a:ext cx="7864332" cy="45724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Méthodes</a:t>
            </a:r>
            <a:r>
              <a:rPr lang="en-CA" dirty="0"/>
              <a:t> </a:t>
            </a:r>
            <a:r>
              <a:rPr lang="en-CA" dirty="0" err="1"/>
              <a:t>d'étude</a:t>
            </a:r>
            <a:r>
              <a:rPr lang="en-CA" dirty="0"/>
              <a:t> de la Bible</a:t>
            </a:r>
          </a:p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Survol</a:t>
            </a:r>
            <a:r>
              <a:rPr lang="en-CA" dirty="0"/>
              <a:t> de </a:t>
            </a:r>
            <a:r>
              <a:rPr lang="en-CA" dirty="0" err="1"/>
              <a:t>l'Ancien</a:t>
            </a:r>
            <a:r>
              <a:rPr lang="en-CA" dirty="0"/>
              <a:t> Testament</a:t>
            </a:r>
          </a:p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Étude de la doctrine </a:t>
            </a:r>
            <a:r>
              <a:rPr lang="en-CA" dirty="0" err="1"/>
              <a:t>biblique</a:t>
            </a:r>
            <a:endParaRPr dirty="0"/>
          </a:p>
        </p:txBody>
      </p:sp>
      <p:sp>
        <p:nvSpPr>
          <p:cNvPr id="596" name="pp. 33-35, 39-40, 53-54…"/>
          <p:cNvSpPr txBox="1"/>
          <p:nvPr/>
        </p:nvSpPr>
        <p:spPr>
          <a:xfrm>
            <a:off x="13231671" y="4679950"/>
            <a:ext cx="10785004" cy="45724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>
                <a:solidFill>
                  <a:srgbClr val="C00000"/>
                </a:solidFill>
              </a:rPr>
              <a:t>pp. 33-35, 39-40, 53-54</a:t>
            </a:r>
          </a:p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>
                <a:solidFill>
                  <a:srgbClr val="C00000"/>
                </a:solidFill>
              </a:rPr>
              <a:t>1/2 de </a:t>
            </a:r>
            <a:r>
              <a:rPr lang="en-CA" dirty="0" err="1">
                <a:solidFill>
                  <a:srgbClr val="C00000"/>
                </a:solidFill>
              </a:rPr>
              <a:t>Néhémie</a:t>
            </a:r>
            <a:r>
              <a:rPr lang="en-CA" dirty="0">
                <a:solidFill>
                  <a:srgbClr val="C00000"/>
                </a:solidFill>
              </a:rPr>
              <a:t>, Ruth, Joël, Abdias</a:t>
            </a:r>
          </a:p>
          <a:p>
            <a:pPr algn="l"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>
                <a:solidFill>
                  <a:srgbClr val="C00000"/>
                </a:solidFill>
              </a:rPr>
              <a:t>pp. 104-106, 160-163, 202-205, 217-219</a:t>
            </a:r>
            <a:endParaRPr dirty="0">
              <a:solidFill>
                <a:srgbClr val="C00000"/>
              </a:solidFill>
            </a:endParaRPr>
          </a:p>
        </p:txBody>
      </p:sp>
      <p:sp>
        <p:nvSpPr>
          <p:cNvPr id="597" name="*Please do not duplicate the sample lessons from Day 1"/>
          <p:cNvSpPr txBox="1"/>
          <p:nvPr/>
        </p:nvSpPr>
        <p:spPr>
          <a:xfrm>
            <a:off x="1171195" y="9627992"/>
            <a:ext cx="21399585" cy="14331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>
              <a:lnSpc>
                <a:spcPct val="200000"/>
              </a:lnSpc>
              <a:defRPr sz="51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*</a:t>
            </a:r>
            <a:r>
              <a:rPr lang="en-CA" dirty="0" err="1"/>
              <a:t>Veuillez</a:t>
            </a:r>
            <a:r>
              <a:rPr lang="en-CA" dirty="0"/>
              <a:t> ne pas </a:t>
            </a:r>
            <a:r>
              <a:rPr lang="en-CA" dirty="0" err="1"/>
              <a:t>reproduire</a:t>
            </a:r>
            <a:r>
              <a:rPr lang="en-CA" dirty="0"/>
              <a:t> les </a:t>
            </a:r>
            <a:r>
              <a:rPr lang="en-CA" dirty="0" err="1"/>
              <a:t>exemples</a:t>
            </a:r>
            <a:r>
              <a:rPr lang="en-CA" dirty="0"/>
              <a:t> de </a:t>
            </a:r>
            <a:r>
              <a:rPr lang="en-CA" dirty="0" err="1"/>
              <a:t>leçons</a:t>
            </a:r>
            <a:r>
              <a:rPr lang="en-CA" dirty="0"/>
              <a:t> du jour 1.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9" name="DSC_0027.jpg" descr="DSC_0027.jpg"/>
          <p:cNvPicPr>
            <a:picLocks noGrp="1"/>
          </p:cNvPicPr>
          <p:nvPr>
            <p:ph type="pic" idx="22"/>
          </p:nvPr>
        </p:nvPicPr>
        <p:blipFill>
          <a:blip r:embed="rId2"/>
          <a:stretch>
            <a:fillRect/>
          </a:stretch>
        </p:blipFill>
        <p:spPr>
          <a:xfrm>
            <a:off x="823022" y="604954"/>
            <a:ext cx="22733001" cy="8317510"/>
          </a:xfrm>
          <a:prstGeom prst="rect">
            <a:avLst/>
          </a:prstGeom>
        </p:spPr>
      </p:pic>
      <p:sp>
        <p:nvSpPr>
          <p:cNvPr id="60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56</a:t>
            </a:fld>
            <a:endParaRPr/>
          </a:p>
        </p:txBody>
      </p:sp>
      <p:sp>
        <p:nvSpPr>
          <p:cNvPr id="601" name="Now that you know these things, you will be blessed if you do them.…"/>
          <p:cNvSpPr txBox="1"/>
          <p:nvPr/>
        </p:nvSpPr>
        <p:spPr>
          <a:xfrm>
            <a:off x="1042140" y="9759950"/>
            <a:ext cx="13500101" cy="32419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algn="l">
              <a:defRPr sz="6800">
                <a:solidFill>
                  <a:srgbClr val="D93E2B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Maintenant</a:t>
            </a:r>
            <a:r>
              <a:rPr lang="en-CA" dirty="0"/>
              <a:t> que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savez</a:t>
            </a:r>
            <a:r>
              <a:rPr lang="en-CA" dirty="0"/>
              <a:t> </a:t>
            </a:r>
            <a:r>
              <a:rPr lang="en-CA" dirty="0" err="1"/>
              <a:t>ces</a:t>
            </a:r>
            <a:r>
              <a:rPr lang="en-CA" dirty="0"/>
              <a:t> choses,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serez</a:t>
            </a:r>
            <a:r>
              <a:rPr lang="en-CA" dirty="0"/>
              <a:t> </a:t>
            </a:r>
            <a:r>
              <a:rPr lang="en-CA" dirty="0" err="1"/>
              <a:t>bénis</a:t>
            </a:r>
            <a:r>
              <a:rPr lang="en-CA" dirty="0"/>
              <a:t> </a:t>
            </a:r>
            <a:r>
              <a:rPr lang="en-CA" dirty="0" err="1"/>
              <a:t>si</a:t>
            </a:r>
            <a:r>
              <a:rPr lang="en-CA" dirty="0"/>
              <a:t> </a:t>
            </a:r>
            <a:r>
              <a:rPr lang="en-CA" dirty="0" err="1"/>
              <a:t>vous</a:t>
            </a:r>
            <a:r>
              <a:rPr lang="en-CA" dirty="0"/>
              <a:t> les </a:t>
            </a:r>
            <a:r>
              <a:rPr lang="en-CA" dirty="0" err="1"/>
              <a:t>mettez</a:t>
            </a:r>
            <a:r>
              <a:rPr lang="en-CA" dirty="0"/>
              <a:t> en pratique.              </a:t>
            </a:r>
            <a:r>
              <a:rPr lang="en-CA" sz="4800" i="1" dirty="0">
                <a:solidFill>
                  <a:schemeClr val="tx1"/>
                </a:solidFill>
              </a:rPr>
              <a:t>-Jean 13:17</a:t>
            </a:r>
            <a:endParaRPr sz="4800" i="1" dirty="0">
              <a:solidFill>
                <a:schemeClr val="tx1"/>
              </a:solidFill>
            </a:endParaRPr>
          </a:p>
        </p:txBody>
      </p:sp>
      <p:pic>
        <p:nvPicPr>
          <p:cNvPr id="602" name="LA_BTCP-text.01_Color-Release.png" descr="LA_BTCP-text.01_Color-Releas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78500" y="9859546"/>
            <a:ext cx="7057400" cy="26549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" name="Haiti 2.jpg" descr="Haiti 2.jpg"/>
          <p:cNvPicPr>
            <a:picLocks noGrp="1"/>
          </p:cNvPicPr>
          <p:nvPr>
            <p:ph type="pic" idx="22"/>
          </p:nvPr>
        </p:nvPicPr>
        <p:blipFill>
          <a:blip r:embed="rId2"/>
          <a:stretch>
            <a:fillRect/>
          </a:stretch>
        </p:blipFill>
        <p:spPr>
          <a:xfrm flipH="1">
            <a:off x="823022" y="908465"/>
            <a:ext cx="22733001" cy="7710489"/>
          </a:xfrm>
          <a:prstGeom prst="rect">
            <a:avLst/>
          </a:prstGeom>
        </p:spPr>
      </p:pic>
      <p:sp>
        <p:nvSpPr>
          <p:cNvPr id="605" name="Welcome Back to Day 2"/>
          <p:cNvSpPr txBox="1">
            <a:spLocks noGrp="1"/>
          </p:cNvSpPr>
          <p:nvPr>
            <p:ph type="title"/>
          </p:nvPr>
        </p:nvSpPr>
        <p:spPr>
          <a:xfrm>
            <a:off x="510363" y="9398000"/>
            <a:ext cx="13942237" cy="33401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800" dirty="0" err="1"/>
              <a:t>Bienvenue</a:t>
            </a:r>
            <a:r>
              <a:rPr lang="en-CA" sz="8800" dirty="0"/>
              <a:t> au </a:t>
            </a:r>
            <a:r>
              <a:rPr lang="en-CA" sz="8800" dirty="0" err="1"/>
              <a:t>deuxième</a:t>
            </a:r>
            <a:r>
              <a:rPr lang="en-CA" sz="8800" dirty="0"/>
              <a:t> jour</a:t>
            </a:r>
            <a:endParaRPr sz="8800" dirty="0"/>
          </a:p>
        </p:txBody>
      </p:sp>
      <p:sp>
        <p:nvSpPr>
          <p:cNvPr id="60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57</a:t>
            </a:fld>
            <a:endParaRPr/>
          </a:p>
        </p:txBody>
      </p:sp>
      <p:pic>
        <p:nvPicPr>
          <p:cNvPr id="607" name="LA_BTCP-text.01_Color-Release.png" descr="LA_BTCP-text.01_Color-Releas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78500" y="9859546"/>
            <a:ext cx="7057400" cy="26549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9" name="Come Thou Fount of every blessing subtitles.mp4" descr="Come Thou Fount of every blessing subtitles.mp4"/>
          <p:cNvPicPr>
            <a:picLocks noGrp="1"/>
          </p:cNvPicPr>
          <p:nvPr>
            <p:ph type="pic" idx="2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8142335" y="2027704"/>
            <a:ext cx="24384001" cy="13716000"/>
          </a:xfrm>
          <a:prstGeom prst="rect">
            <a:avLst/>
          </a:prstGeom>
        </p:spPr>
      </p:pic>
      <p:sp>
        <p:nvSpPr>
          <p:cNvPr id="61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58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746" fill="hold"/>
                                        <p:tgtEl>
                                          <p:spTgt spid="60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609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0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9"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2" name="photo-1436377793074-e85196f02c35-small.jpg" descr="photo-1436377793074-e85196f02c35-small.jpg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0" y="615578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6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59</a:t>
            </a:fld>
            <a:endParaRPr/>
          </a:p>
        </p:txBody>
      </p:sp>
      <p:pic>
        <p:nvPicPr>
          <p:cNvPr id="614" name="2- refugee camp graduation.mp4" descr="2- refugee camp graduation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71960" y="1549400"/>
            <a:ext cx="16256001" cy="9144000"/>
          </a:xfrm>
          <a:prstGeom prst="rect">
            <a:avLst/>
          </a:prstGeom>
        </p:spPr>
      </p:pic>
      <p:sp>
        <p:nvSpPr>
          <p:cNvPr id="615" name="BTCP partners provide streamlined, high-level training to some of the most distant, poor students in the world."/>
          <p:cNvSpPr txBox="1"/>
          <p:nvPr/>
        </p:nvSpPr>
        <p:spPr>
          <a:xfrm>
            <a:off x="3614634" y="10941505"/>
            <a:ext cx="17154732" cy="26417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55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Les </a:t>
            </a:r>
            <a:r>
              <a:rPr lang="en-CA" dirty="0" err="1"/>
              <a:t>partenaires</a:t>
            </a:r>
            <a:r>
              <a:rPr lang="en-CA" dirty="0"/>
              <a:t> du CFBP </a:t>
            </a:r>
            <a:r>
              <a:rPr lang="en-CA" dirty="0" err="1"/>
              <a:t>offrent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formation </a:t>
            </a:r>
            <a:r>
              <a:rPr lang="en-CA" dirty="0" err="1"/>
              <a:t>simplifiée</a:t>
            </a:r>
            <a:r>
              <a:rPr lang="en-CA" dirty="0"/>
              <a:t> et de haut </a:t>
            </a:r>
            <a:r>
              <a:rPr lang="en-CA" dirty="0" err="1"/>
              <a:t>niveau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certains</a:t>
            </a:r>
            <a:r>
              <a:rPr lang="en-CA" dirty="0"/>
              <a:t> des </a:t>
            </a:r>
            <a:r>
              <a:rPr lang="en-CA" dirty="0" err="1"/>
              <a:t>étudiants</a:t>
            </a:r>
            <a:r>
              <a:rPr lang="en-CA" dirty="0"/>
              <a:t> les plus </a:t>
            </a:r>
            <a:r>
              <a:rPr lang="en-CA" dirty="0" err="1"/>
              <a:t>éloignés</a:t>
            </a:r>
            <a:r>
              <a:rPr lang="en-CA" dirty="0"/>
              <a:t> et les plus </a:t>
            </a:r>
            <a:r>
              <a:rPr lang="en-CA" dirty="0" err="1"/>
              <a:t>pauvres</a:t>
            </a:r>
            <a:r>
              <a:rPr lang="en-CA" dirty="0"/>
              <a:t> du monde.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67" fill="hold"/>
                                        <p:tgtEl>
                                          <p:spTgt spid="6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614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"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7" name="photo-1436377793074-e85196f02c35-small.jpg" descr="photo-1436377793074-e85196f02c35-small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4894" b="489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61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60</a:t>
            </a:fld>
            <a:endParaRPr/>
          </a:p>
        </p:txBody>
      </p:sp>
      <p:sp>
        <p:nvSpPr>
          <p:cNvPr id="619" name="It’s time to present your sample lesson."/>
          <p:cNvSpPr txBox="1"/>
          <p:nvPr/>
        </p:nvSpPr>
        <p:spPr>
          <a:xfrm>
            <a:off x="4508722" y="7186335"/>
            <a:ext cx="15620555" cy="37343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Il </a:t>
            </a:r>
            <a:r>
              <a:rPr lang="en-CA" dirty="0" err="1"/>
              <a:t>est</a:t>
            </a:r>
            <a:r>
              <a:rPr lang="en-CA" dirty="0"/>
              <a:t> temps de </a:t>
            </a:r>
            <a:r>
              <a:rPr lang="en-CA" dirty="0" err="1"/>
              <a:t>présenter</a:t>
            </a:r>
            <a:r>
              <a:rPr lang="en-CA" dirty="0"/>
              <a:t> </a:t>
            </a:r>
            <a:r>
              <a:rPr lang="en-CA" dirty="0" err="1"/>
              <a:t>votre</a:t>
            </a:r>
            <a:r>
              <a:rPr lang="en-CA" dirty="0"/>
              <a:t> </a:t>
            </a:r>
            <a:r>
              <a:rPr lang="en-CA" dirty="0" err="1"/>
              <a:t>exemple</a:t>
            </a:r>
            <a:r>
              <a:rPr lang="en-CA" dirty="0"/>
              <a:t> de </a:t>
            </a:r>
            <a:r>
              <a:rPr lang="en-CA" dirty="0" err="1"/>
              <a:t>leçon</a:t>
            </a:r>
            <a:r>
              <a:rPr lang="en-CA" dirty="0"/>
              <a:t>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1" name="thumb_IMG_1045_1024.jpg" descr="thumb_IMG_1045_1024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3386527" y="3647498"/>
            <a:ext cx="10171973" cy="9258301"/>
          </a:xfrm>
          <a:prstGeom prst="rect">
            <a:avLst/>
          </a:prstGeom>
        </p:spPr>
      </p:pic>
      <p:sp>
        <p:nvSpPr>
          <p:cNvPr id="622" name="Sample Lesson Debrief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Exemple</a:t>
            </a:r>
            <a:r>
              <a:rPr lang="en-CA" dirty="0"/>
              <a:t> de compte-</a:t>
            </a:r>
            <a:r>
              <a:rPr lang="en-CA" dirty="0" err="1"/>
              <a:t>rendu</a:t>
            </a:r>
            <a:r>
              <a:rPr lang="en-CA" dirty="0"/>
              <a:t> de </a:t>
            </a:r>
            <a:r>
              <a:rPr lang="en-CA" dirty="0" err="1"/>
              <a:t>leçon</a:t>
            </a:r>
            <a:endParaRPr dirty="0"/>
          </a:p>
        </p:txBody>
      </p:sp>
      <p:sp>
        <p:nvSpPr>
          <p:cNvPr id="623" name="What did you learn from your preparation?"/>
          <p:cNvSpPr txBox="1">
            <a:spLocks noGrp="1"/>
          </p:cNvSpPr>
          <p:nvPr>
            <p:ph type="body" sz="half" idx="1"/>
          </p:nvPr>
        </p:nvSpPr>
        <p:spPr>
          <a:xfrm>
            <a:off x="958850" y="5030012"/>
            <a:ext cx="11784344" cy="7710687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3400"/>
              </a:spcBef>
              <a:buClrTx/>
              <a:buSzTx/>
              <a:buFontTx/>
              <a:buNone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Qu'avez-vous</a:t>
            </a:r>
            <a:r>
              <a:rPr lang="en-CA" dirty="0"/>
              <a:t> </a:t>
            </a:r>
            <a:r>
              <a:rPr lang="en-CA" dirty="0" err="1"/>
              <a:t>appris</a:t>
            </a:r>
            <a:r>
              <a:rPr lang="en-CA" dirty="0"/>
              <a:t> de </a:t>
            </a:r>
            <a:r>
              <a:rPr lang="en-CA" dirty="0" err="1"/>
              <a:t>votre</a:t>
            </a:r>
            <a:r>
              <a:rPr lang="en-CA" dirty="0"/>
              <a:t> </a:t>
            </a:r>
            <a:r>
              <a:rPr lang="en-CA" dirty="0" err="1"/>
              <a:t>présentation</a:t>
            </a:r>
            <a:r>
              <a:rPr lang="en-CA" dirty="0"/>
              <a:t> ?</a:t>
            </a:r>
            <a:endParaRPr dirty="0"/>
          </a:p>
        </p:txBody>
      </p:sp>
      <p:sp>
        <p:nvSpPr>
          <p:cNvPr id="62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61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6" name="thumb_IMG_1045_1024.jpg" descr="thumb_IMG_1045_1024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3386527" y="3647498"/>
            <a:ext cx="10171973" cy="9258301"/>
          </a:xfrm>
          <a:prstGeom prst="rect">
            <a:avLst/>
          </a:prstGeom>
        </p:spPr>
      </p:pic>
      <p:sp>
        <p:nvSpPr>
          <p:cNvPr id="627" name="Sample Lesson Debrief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Exemple</a:t>
            </a:r>
            <a:r>
              <a:rPr lang="en-CA" dirty="0"/>
              <a:t> de </a:t>
            </a:r>
            <a:r>
              <a:rPr lang="en-CA" dirty="0" err="1"/>
              <a:t>compte</a:t>
            </a:r>
            <a:r>
              <a:rPr lang="en-CA" dirty="0"/>
              <a:t> </a:t>
            </a:r>
            <a:r>
              <a:rPr lang="en-CA" dirty="0" err="1"/>
              <a:t>rendu</a:t>
            </a:r>
            <a:r>
              <a:rPr lang="en-CA" dirty="0"/>
              <a:t> de </a:t>
            </a:r>
            <a:r>
              <a:rPr lang="en-CA" dirty="0" err="1"/>
              <a:t>leçon</a:t>
            </a:r>
            <a:endParaRPr dirty="0"/>
          </a:p>
        </p:txBody>
      </p:sp>
      <p:sp>
        <p:nvSpPr>
          <p:cNvPr id="628" name="What did you learn from your presentation?"/>
          <p:cNvSpPr txBox="1">
            <a:spLocks noGrp="1"/>
          </p:cNvSpPr>
          <p:nvPr>
            <p:ph type="body" sz="half" idx="1"/>
          </p:nvPr>
        </p:nvSpPr>
        <p:spPr>
          <a:xfrm>
            <a:off x="958850" y="5030012"/>
            <a:ext cx="11784344" cy="7710687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3400"/>
              </a:spcBef>
              <a:buClrTx/>
              <a:buSzTx/>
              <a:buFontTx/>
              <a:buNone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Qu'avez-vous</a:t>
            </a:r>
            <a:r>
              <a:rPr lang="en-CA" dirty="0"/>
              <a:t> </a:t>
            </a:r>
            <a:r>
              <a:rPr lang="en-CA" dirty="0" err="1"/>
              <a:t>appris</a:t>
            </a:r>
            <a:r>
              <a:rPr lang="en-CA" dirty="0"/>
              <a:t> de </a:t>
            </a:r>
            <a:r>
              <a:rPr lang="en-CA" dirty="0" err="1"/>
              <a:t>votre</a:t>
            </a:r>
            <a:r>
              <a:rPr lang="en-CA" dirty="0"/>
              <a:t> </a:t>
            </a:r>
            <a:r>
              <a:rPr lang="en-CA" dirty="0" err="1"/>
              <a:t>présentation</a:t>
            </a:r>
            <a:r>
              <a:rPr lang="en-CA" dirty="0"/>
              <a:t> ?</a:t>
            </a:r>
            <a:endParaRPr dirty="0"/>
          </a:p>
        </p:txBody>
      </p:sp>
      <p:sp>
        <p:nvSpPr>
          <p:cNvPr id="62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62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1" name="Roll 79 - 7.jpg" descr="Roll 79 - 7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l="395" t="7560" r="395" b="18032"/>
          <a:stretch>
            <a:fillRect/>
          </a:stretch>
        </p:blipFill>
        <p:spPr>
          <a:xfrm flipH="1">
            <a:off x="-1" y="0"/>
            <a:ext cx="24384001" cy="13716000"/>
          </a:xfrm>
          <a:prstGeom prst="rect">
            <a:avLst/>
          </a:prstGeom>
        </p:spPr>
      </p:pic>
      <p:sp>
        <p:nvSpPr>
          <p:cNvPr id="63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63</a:t>
            </a:fld>
            <a:endParaRPr/>
          </a:p>
        </p:txBody>
      </p:sp>
      <p:sp>
        <p:nvSpPr>
          <p:cNvPr id="633" name="Preparing to Teach"/>
          <p:cNvSpPr txBox="1"/>
          <p:nvPr/>
        </p:nvSpPr>
        <p:spPr>
          <a:xfrm>
            <a:off x="5190446" y="8297476"/>
            <a:ext cx="14257108" cy="19184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Se </a:t>
            </a:r>
            <a:r>
              <a:rPr lang="en-CA" dirty="0" err="1"/>
              <a:t>préparer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enseigner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64</a:t>
            </a:fld>
            <a:endParaRPr/>
          </a:p>
        </p:txBody>
      </p:sp>
      <p:sp>
        <p:nvSpPr>
          <p:cNvPr id="636" name="The course being taught…"/>
          <p:cNvSpPr txBox="1">
            <a:spLocks noGrp="1"/>
          </p:cNvSpPr>
          <p:nvPr>
            <p:ph type="body" sz="half" idx="1"/>
          </p:nvPr>
        </p:nvSpPr>
        <p:spPr>
          <a:xfrm>
            <a:off x="10129452" y="3892550"/>
            <a:ext cx="13143785" cy="8928100"/>
          </a:xfrm>
          <a:prstGeom prst="rect">
            <a:avLst/>
          </a:prstGeom>
        </p:spPr>
        <p:txBody>
          <a:bodyPr anchor="t"/>
          <a:lstStyle/>
          <a:p>
            <a:pPr marL="990600" indent="-990600">
              <a:spcBef>
                <a:spcPts val="3400"/>
              </a:spcBef>
              <a:buClrTx/>
              <a:buSzPct val="100000"/>
              <a:buFontTx/>
              <a:buAutoNum type="arabicParenR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Du </a:t>
            </a:r>
            <a:r>
              <a:rPr lang="en-CA" dirty="0" err="1"/>
              <a:t>cours</a:t>
            </a:r>
            <a:r>
              <a:rPr lang="en-CA" dirty="0"/>
              <a:t> </a:t>
            </a:r>
            <a:r>
              <a:rPr lang="en-CA" dirty="0" err="1"/>
              <a:t>enseigné</a:t>
            </a:r>
            <a:endParaRPr lang="en-CA" dirty="0"/>
          </a:p>
          <a:p>
            <a:pPr marL="990600" indent="-990600">
              <a:spcBef>
                <a:spcPts val="3400"/>
              </a:spcBef>
              <a:buClrTx/>
              <a:buSzPct val="100000"/>
              <a:buFontTx/>
              <a:buAutoNum type="arabicParenR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De la formation et de </a:t>
            </a:r>
            <a:r>
              <a:rPr lang="en-CA" dirty="0" err="1"/>
              <a:t>l'expérience</a:t>
            </a:r>
            <a:r>
              <a:rPr lang="en-CA" dirty="0"/>
              <a:t> de </a:t>
            </a:r>
            <a:r>
              <a:rPr lang="en-CA" dirty="0" err="1"/>
              <a:t>l'enseignant</a:t>
            </a:r>
            <a:endParaRPr lang="en-CA" dirty="0"/>
          </a:p>
          <a:p>
            <a:pPr marL="990600" indent="-990600">
              <a:spcBef>
                <a:spcPts val="3400"/>
              </a:spcBef>
              <a:buClrTx/>
              <a:buSzPct val="100000"/>
              <a:buFontTx/>
              <a:buAutoNum type="arabicParenR"/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De la </a:t>
            </a:r>
            <a:r>
              <a:rPr lang="en-CA" dirty="0" err="1"/>
              <a:t>familiarité</a:t>
            </a:r>
            <a:r>
              <a:rPr lang="en-CA" dirty="0"/>
              <a:t> de </a:t>
            </a:r>
            <a:r>
              <a:rPr lang="en-CA" dirty="0" err="1"/>
              <a:t>l'enseignant</a:t>
            </a:r>
            <a:r>
              <a:rPr lang="en-CA" dirty="0"/>
              <a:t> avec les </a:t>
            </a:r>
            <a:r>
              <a:rPr lang="en-CA" dirty="0" err="1"/>
              <a:t>manuels</a:t>
            </a:r>
            <a:r>
              <a:rPr lang="en-CA" dirty="0"/>
              <a:t> et le concept du CFBP</a:t>
            </a:r>
            <a:endParaRPr dirty="0"/>
          </a:p>
        </p:txBody>
      </p:sp>
      <p:sp>
        <p:nvSpPr>
          <p:cNvPr id="637" name="Preparation Time Will Depend on: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6600" dirty="0"/>
              <a:t>Le temps de </a:t>
            </a:r>
            <a:r>
              <a:rPr lang="en-CA" sz="6600" dirty="0" err="1"/>
              <a:t>préparation</a:t>
            </a:r>
            <a:r>
              <a:rPr lang="en-CA" sz="6600" dirty="0"/>
              <a:t> </a:t>
            </a:r>
            <a:r>
              <a:rPr lang="en-CA" sz="6600" dirty="0" err="1"/>
              <a:t>dépendra</a:t>
            </a:r>
            <a:r>
              <a:rPr lang="en-CA" sz="6600" dirty="0"/>
              <a:t> :</a:t>
            </a:r>
            <a:endParaRPr sz="6600" dirty="0"/>
          </a:p>
        </p:txBody>
      </p:sp>
      <p:grpSp>
        <p:nvGrpSpPr>
          <p:cNvPr id="640" name="DSC_0016.jpg"/>
          <p:cNvGrpSpPr/>
          <p:nvPr/>
        </p:nvGrpSpPr>
        <p:grpSpPr>
          <a:xfrm>
            <a:off x="1067527" y="3638550"/>
            <a:ext cx="8455985" cy="9258300"/>
            <a:chOff x="0" y="0"/>
            <a:chExt cx="8455983" cy="9258300"/>
          </a:xfrm>
        </p:grpSpPr>
        <p:pic>
          <p:nvPicPr>
            <p:cNvPr id="639" name="DSC_0016.jpg" descr="DSC_0016.jpg"/>
            <p:cNvPicPr>
              <a:picLocks noChangeAspect="1"/>
            </p:cNvPicPr>
            <p:nvPr/>
          </p:nvPicPr>
          <p:blipFill>
            <a:blip r:embed="rId2"/>
            <a:srcRect l="1646" t="6488" r="1646" b="23594"/>
            <a:stretch>
              <a:fillRect/>
            </a:stretch>
          </p:blipFill>
          <p:spPr>
            <a:xfrm>
              <a:off x="127000" y="88900"/>
              <a:ext cx="8201984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638" name="DSC_0016.jpg" descr="DSC_0016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8455984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3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6" grpId="1" build="p" bldLvl="5" animBg="1" advAuto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2" name="Always allocate at least 1 hour of preparation for each hour teaching."/>
          <p:cNvSpPr txBox="1">
            <a:spLocks noGrp="1"/>
          </p:cNvSpPr>
          <p:nvPr>
            <p:ph type="title"/>
          </p:nvPr>
        </p:nvSpPr>
        <p:spPr>
          <a:xfrm>
            <a:off x="1667718" y="1234016"/>
            <a:ext cx="20407843" cy="407160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817244">
              <a:spcBef>
                <a:spcPts val="2200"/>
              </a:spcBef>
              <a:defRPr sz="11385">
                <a:solidFill>
                  <a:srgbClr val="41414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Prévoyez</a:t>
            </a:r>
            <a:r>
              <a:rPr lang="en-CA" dirty="0"/>
              <a:t> </a:t>
            </a:r>
            <a:r>
              <a:rPr lang="en-CA" dirty="0" err="1"/>
              <a:t>toujours</a:t>
            </a:r>
            <a:r>
              <a:rPr lang="en-CA" dirty="0"/>
              <a:t> </a:t>
            </a:r>
            <a:r>
              <a:rPr lang="en-CA" u="sng" dirty="0"/>
              <a:t>au </a:t>
            </a:r>
            <a:r>
              <a:rPr lang="en-CA" u="sng" dirty="0" err="1"/>
              <a:t>moins</a:t>
            </a:r>
            <a:r>
              <a:rPr lang="en-CA" u="sng" dirty="0"/>
              <a:t> </a:t>
            </a:r>
            <a:r>
              <a:rPr lang="en-CA" dirty="0"/>
              <a:t>1 </a:t>
            </a:r>
            <a:r>
              <a:rPr lang="en-CA" dirty="0" err="1"/>
              <a:t>heure</a:t>
            </a:r>
            <a:r>
              <a:rPr lang="en-CA" dirty="0"/>
              <a:t> de </a:t>
            </a:r>
            <a:r>
              <a:rPr lang="en-CA" dirty="0" err="1"/>
              <a:t>préparation</a:t>
            </a:r>
            <a:r>
              <a:rPr lang="en-CA" dirty="0"/>
              <a:t> pour </a:t>
            </a:r>
            <a:r>
              <a:rPr lang="en-CA" dirty="0" err="1"/>
              <a:t>chaque</a:t>
            </a:r>
            <a:r>
              <a:rPr lang="en-CA" dirty="0"/>
              <a:t> </a:t>
            </a:r>
            <a:r>
              <a:rPr lang="en-CA" dirty="0" err="1"/>
              <a:t>heure</a:t>
            </a:r>
            <a:r>
              <a:rPr lang="en-CA" dirty="0"/>
              <a:t> </a:t>
            </a:r>
            <a:r>
              <a:rPr lang="en-CA" dirty="0" err="1"/>
              <a:t>d'enseignement</a:t>
            </a:r>
            <a:r>
              <a:rPr lang="en-CA" dirty="0"/>
              <a:t>.</a:t>
            </a:r>
            <a:endParaRPr dirty="0"/>
          </a:p>
        </p:txBody>
      </p:sp>
      <p:sp>
        <p:nvSpPr>
          <p:cNvPr id="64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65</a:t>
            </a:fld>
            <a:endParaRPr/>
          </a:p>
        </p:txBody>
      </p:sp>
      <p:grpSp>
        <p:nvGrpSpPr>
          <p:cNvPr id="646" name="assignment.jpg"/>
          <p:cNvGrpSpPr/>
          <p:nvPr/>
        </p:nvGrpSpPr>
        <p:grpSpPr>
          <a:xfrm>
            <a:off x="1449817" y="5581153"/>
            <a:ext cx="20843645" cy="7315697"/>
            <a:chOff x="0" y="0"/>
            <a:chExt cx="20843644" cy="7315696"/>
          </a:xfrm>
        </p:grpSpPr>
        <p:pic>
          <p:nvPicPr>
            <p:cNvPr id="645" name="assignment.jpg" descr="assignment.jpg"/>
            <p:cNvPicPr>
              <a:picLocks noChangeAspect="1"/>
            </p:cNvPicPr>
            <p:nvPr/>
          </p:nvPicPr>
          <p:blipFill>
            <a:blip r:embed="rId2"/>
            <a:srcRect t="27381" b="27381"/>
            <a:stretch>
              <a:fillRect/>
            </a:stretch>
          </p:blipFill>
          <p:spPr>
            <a:xfrm>
              <a:off x="126999" y="88900"/>
              <a:ext cx="20589645" cy="6985497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644" name="assignment.jpg" descr="assignment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0843645" cy="7315697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8" name="Untitled-4.jpg" descr="Untitled-4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3386528" y="3647498"/>
            <a:ext cx="10171974" cy="9258301"/>
          </a:xfrm>
          <a:prstGeom prst="rect">
            <a:avLst/>
          </a:prstGeom>
        </p:spPr>
      </p:pic>
      <p:sp>
        <p:nvSpPr>
          <p:cNvPr id="649" name="Before Class, Decide How To: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Avant le </a:t>
            </a:r>
            <a:r>
              <a:rPr lang="en-CA" sz="8000" dirty="0" err="1"/>
              <a:t>cours</a:t>
            </a:r>
            <a:r>
              <a:rPr lang="en-CA" sz="8000" dirty="0"/>
              <a:t>, </a:t>
            </a:r>
            <a:r>
              <a:rPr lang="en-CA" sz="8000" dirty="0" err="1"/>
              <a:t>décidez</a:t>
            </a:r>
            <a:r>
              <a:rPr lang="en-CA" sz="8000" dirty="0"/>
              <a:t> de la manière de :</a:t>
            </a:r>
            <a:endParaRPr sz="8000" dirty="0"/>
          </a:p>
        </p:txBody>
      </p:sp>
      <p:sp>
        <p:nvSpPr>
          <p:cNvPr id="650" name="Open the session to gain interest…"/>
          <p:cNvSpPr txBox="1">
            <a:spLocks noGrp="1"/>
          </p:cNvSpPr>
          <p:nvPr>
            <p:ph type="body" sz="half" idx="1"/>
          </p:nvPr>
        </p:nvSpPr>
        <p:spPr>
          <a:xfrm>
            <a:off x="958850" y="3812598"/>
            <a:ext cx="11784344" cy="8928101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pPr marL="1226456" indent="-1226456">
              <a:spcBef>
                <a:spcPts val="3400"/>
              </a:spcBef>
              <a:buClrTx/>
              <a:buSzPct val="100000"/>
              <a:buFontTx/>
              <a:buAutoNum type="arabicParenR"/>
              <a:defRPr sz="6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Ouvrir</a:t>
            </a:r>
            <a:r>
              <a:rPr lang="en-CA" dirty="0"/>
              <a:t> la session pour </a:t>
            </a:r>
            <a:r>
              <a:rPr lang="en-CA" dirty="0" err="1"/>
              <a:t>susciter</a:t>
            </a:r>
            <a:r>
              <a:rPr lang="en-CA" dirty="0"/>
              <a:t> </a:t>
            </a:r>
            <a:r>
              <a:rPr lang="en-CA" dirty="0" err="1"/>
              <a:t>l'intérêt</a:t>
            </a:r>
            <a:endParaRPr lang="en-CA" dirty="0"/>
          </a:p>
          <a:p>
            <a:pPr marL="1226456" indent="-1226456">
              <a:spcBef>
                <a:spcPts val="3400"/>
              </a:spcBef>
              <a:buClrTx/>
              <a:buSzPct val="100000"/>
              <a:buFontTx/>
              <a:buAutoNum type="arabicParenR"/>
              <a:defRPr sz="6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Faire le lien entre le </a:t>
            </a:r>
            <a:r>
              <a:rPr lang="en-CA" dirty="0" err="1"/>
              <a:t>contenu</a:t>
            </a:r>
            <a:r>
              <a:rPr lang="en-CA" dirty="0"/>
              <a:t> et </a:t>
            </a:r>
            <a:r>
              <a:rPr lang="en-CA" dirty="0" err="1"/>
              <a:t>ce</a:t>
            </a:r>
            <a:r>
              <a:rPr lang="en-CA" dirty="0"/>
              <a:t> qui a déjà </a:t>
            </a:r>
            <a:r>
              <a:rPr lang="en-CA" dirty="0" err="1"/>
              <a:t>été</a:t>
            </a:r>
            <a:r>
              <a:rPr lang="en-CA" dirty="0"/>
              <a:t> </a:t>
            </a:r>
            <a:r>
              <a:rPr lang="en-CA" dirty="0" err="1"/>
              <a:t>enseigné</a:t>
            </a:r>
            <a:endParaRPr lang="en-CA" dirty="0"/>
          </a:p>
          <a:p>
            <a:pPr marL="1226456" indent="-1226456">
              <a:spcBef>
                <a:spcPts val="3400"/>
              </a:spcBef>
              <a:buClrTx/>
              <a:buSzPct val="100000"/>
              <a:buFontTx/>
              <a:buAutoNum type="arabicParenR"/>
              <a:defRPr sz="6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Passer en revue les </a:t>
            </a:r>
            <a:r>
              <a:rPr lang="en-CA" dirty="0" err="1"/>
              <a:t>principaux</a:t>
            </a:r>
            <a:r>
              <a:rPr lang="en-CA" dirty="0"/>
              <a:t> documents </a:t>
            </a:r>
            <a:r>
              <a:rPr lang="en-CA" dirty="0" err="1"/>
              <a:t>connexes</a:t>
            </a:r>
            <a:endParaRPr lang="en-CA" dirty="0"/>
          </a:p>
          <a:p>
            <a:pPr marL="1226456" indent="-1226456">
              <a:spcBef>
                <a:spcPts val="3400"/>
              </a:spcBef>
              <a:buClrTx/>
              <a:buSzPct val="100000"/>
              <a:buFontTx/>
              <a:buAutoNum type="arabicParenR"/>
              <a:defRPr sz="6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Partager</a:t>
            </a:r>
            <a:r>
              <a:rPr lang="en-CA" dirty="0"/>
              <a:t> le temps entre </a:t>
            </a:r>
            <a:r>
              <a:rPr lang="en-CA" dirty="0" err="1"/>
              <a:t>l'exposé</a:t>
            </a:r>
            <a:r>
              <a:rPr lang="en-CA" dirty="0"/>
              <a:t> et la discussion</a:t>
            </a:r>
          </a:p>
          <a:p>
            <a:pPr marL="1226456" indent="-1226456">
              <a:spcBef>
                <a:spcPts val="3400"/>
              </a:spcBef>
              <a:buClrTx/>
              <a:buSzPct val="100000"/>
              <a:buFontTx/>
              <a:buAutoNum type="arabicParenR"/>
              <a:defRPr sz="6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Couvrir</a:t>
            </a:r>
            <a:r>
              <a:rPr lang="en-CA" dirty="0"/>
              <a:t> le matériel </a:t>
            </a:r>
            <a:r>
              <a:rPr lang="en-CA"/>
              <a:t>alloué</a:t>
            </a:r>
            <a:endParaRPr dirty="0"/>
          </a:p>
        </p:txBody>
      </p:sp>
      <p:sp>
        <p:nvSpPr>
          <p:cNvPr id="65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66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0" grpId="1" build="p" bldLvl="5" animBg="1" advAuto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3" name="DJM Teaching.jpg" descr="DJM Teaching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838928" y="3647498"/>
            <a:ext cx="10171974" cy="9258301"/>
          </a:xfrm>
          <a:prstGeom prst="rect">
            <a:avLst/>
          </a:prstGeom>
        </p:spPr>
      </p:pic>
      <p:sp>
        <p:nvSpPr>
          <p:cNvPr id="654" name="Visual Aid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Aides </a:t>
            </a:r>
            <a:r>
              <a:rPr lang="en-CA" dirty="0" err="1"/>
              <a:t>visuelles</a:t>
            </a:r>
            <a:endParaRPr dirty="0"/>
          </a:p>
        </p:txBody>
      </p:sp>
      <p:sp>
        <p:nvSpPr>
          <p:cNvPr id="655" name="Spend 90% or more of your preparation time in the Bible and the manuals, rather than preparing a multimedia presentation…"/>
          <p:cNvSpPr txBox="1">
            <a:spLocks noGrp="1"/>
          </p:cNvSpPr>
          <p:nvPr>
            <p:ph type="body" sz="half" idx="1"/>
          </p:nvPr>
        </p:nvSpPr>
        <p:spPr>
          <a:xfrm>
            <a:off x="11542183" y="3812598"/>
            <a:ext cx="11784344" cy="8928101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633983" indent="-633983">
              <a:spcBef>
                <a:spcPts val="3400"/>
              </a:spcBef>
              <a:buSzPct val="60000"/>
              <a:defRPr sz="52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Consacrez</a:t>
            </a:r>
            <a:r>
              <a:rPr lang="en-CA" dirty="0"/>
              <a:t> 90 % </a:t>
            </a:r>
            <a:r>
              <a:rPr lang="en-CA" dirty="0" err="1"/>
              <a:t>ou</a:t>
            </a:r>
            <a:r>
              <a:rPr lang="en-CA" dirty="0"/>
              <a:t> plus de </a:t>
            </a:r>
            <a:r>
              <a:rPr lang="en-CA" dirty="0" err="1"/>
              <a:t>votre</a:t>
            </a:r>
            <a:r>
              <a:rPr lang="en-CA" dirty="0"/>
              <a:t> temps de </a:t>
            </a:r>
            <a:r>
              <a:rPr lang="en-CA" dirty="0" err="1"/>
              <a:t>préparation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la Bible et aux </a:t>
            </a:r>
            <a:r>
              <a:rPr lang="en-CA" dirty="0" err="1"/>
              <a:t>manuels</a:t>
            </a:r>
            <a:r>
              <a:rPr lang="en-CA" dirty="0"/>
              <a:t>, </a:t>
            </a:r>
            <a:r>
              <a:rPr lang="en-CA" dirty="0" err="1"/>
              <a:t>plutôt</a:t>
            </a:r>
            <a:r>
              <a:rPr lang="en-CA" dirty="0"/>
              <a:t> </a:t>
            </a:r>
            <a:r>
              <a:rPr lang="en-CA" dirty="0" err="1"/>
              <a:t>qu'à</a:t>
            </a:r>
            <a:r>
              <a:rPr lang="en-CA" dirty="0"/>
              <a:t> la </a:t>
            </a:r>
            <a:r>
              <a:rPr lang="en-CA" dirty="0" err="1"/>
              <a:t>préparation</a:t>
            </a:r>
            <a:r>
              <a:rPr lang="en-CA" dirty="0"/>
              <a:t> </a:t>
            </a:r>
            <a:r>
              <a:rPr lang="en-CA" dirty="0" err="1"/>
              <a:t>d'une</a:t>
            </a:r>
            <a:r>
              <a:rPr lang="en-CA" dirty="0"/>
              <a:t> </a:t>
            </a:r>
            <a:r>
              <a:rPr lang="en-CA" dirty="0" err="1"/>
              <a:t>présentation</a:t>
            </a:r>
            <a:r>
              <a:rPr lang="en-CA" dirty="0"/>
              <a:t> </a:t>
            </a:r>
            <a:r>
              <a:rPr lang="en-CA" dirty="0" err="1"/>
              <a:t>multimédia</a:t>
            </a:r>
            <a:r>
              <a:rPr lang="en-CA" dirty="0"/>
              <a:t>. </a:t>
            </a:r>
          </a:p>
          <a:p>
            <a:pPr marL="633983" indent="-633983">
              <a:spcBef>
                <a:spcPts val="3400"/>
              </a:spcBef>
              <a:buSzPct val="60000"/>
              <a:defRPr sz="52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Il </a:t>
            </a:r>
            <a:r>
              <a:rPr lang="en-CA" dirty="0" err="1"/>
              <a:t>peut</a:t>
            </a:r>
            <a:r>
              <a:rPr lang="en-CA" dirty="0"/>
              <a:t> </a:t>
            </a:r>
            <a:r>
              <a:rPr lang="en-CA" dirty="0" err="1"/>
              <a:t>s'agir</a:t>
            </a:r>
            <a:r>
              <a:rPr lang="en-CA" dirty="0"/>
              <a:t> </a:t>
            </a:r>
            <a:r>
              <a:rPr lang="en-CA" dirty="0" err="1"/>
              <a:t>d'une</a:t>
            </a:r>
            <a:r>
              <a:rPr lang="en-CA" dirty="0"/>
              <a:t> </a:t>
            </a:r>
            <a:r>
              <a:rPr lang="en-CA" dirty="0" err="1"/>
              <a:t>technologie</a:t>
            </a:r>
            <a:r>
              <a:rPr lang="en-CA" dirty="0"/>
              <a:t> de base, </a:t>
            </a:r>
            <a:r>
              <a:rPr lang="en-CA" dirty="0" err="1"/>
              <a:t>comme</a:t>
            </a:r>
            <a:r>
              <a:rPr lang="en-CA" dirty="0"/>
              <a:t> un tableau noir, </a:t>
            </a:r>
            <a:r>
              <a:rPr lang="en-CA" dirty="0" err="1"/>
              <a:t>ou</a:t>
            </a:r>
            <a:r>
              <a:rPr lang="en-CA" dirty="0"/>
              <a:t> </a:t>
            </a:r>
            <a:r>
              <a:rPr lang="en-CA" dirty="0" err="1"/>
              <a:t>d'une</a:t>
            </a:r>
            <a:r>
              <a:rPr lang="en-CA" dirty="0"/>
              <a:t> </a:t>
            </a:r>
            <a:r>
              <a:rPr lang="en-CA" dirty="0" err="1"/>
              <a:t>technologie</a:t>
            </a:r>
            <a:r>
              <a:rPr lang="en-CA" dirty="0"/>
              <a:t> de pointe, </a:t>
            </a:r>
            <a:r>
              <a:rPr lang="en-CA" dirty="0" err="1"/>
              <a:t>comme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tablette</a:t>
            </a:r>
            <a:r>
              <a:rPr lang="en-CA" dirty="0"/>
              <a:t> </a:t>
            </a:r>
            <a:r>
              <a:rPr lang="en-CA" dirty="0" err="1"/>
              <a:t>connectée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un </a:t>
            </a:r>
            <a:r>
              <a:rPr lang="en-CA" dirty="0" err="1"/>
              <a:t>projecteur</a:t>
            </a:r>
            <a:r>
              <a:rPr lang="en-CA" dirty="0"/>
              <a:t>. </a:t>
            </a:r>
          </a:p>
          <a:p>
            <a:pPr marL="633983" indent="-633983">
              <a:spcBef>
                <a:spcPts val="3400"/>
              </a:spcBef>
              <a:buSzPct val="60000"/>
              <a:defRPr sz="52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éléments</a:t>
            </a:r>
            <a:r>
              <a:rPr lang="en-CA" dirty="0"/>
              <a:t> </a:t>
            </a:r>
            <a:r>
              <a:rPr lang="en-CA" dirty="0" err="1"/>
              <a:t>visuels</a:t>
            </a:r>
            <a:r>
              <a:rPr lang="en-CA" dirty="0"/>
              <a:t> </a:t>
            </a:r>
            <a:r>
              <a:rPr lang="en-CA" dirty="0" err="1"/>
              <a:t>favorisent</a:t>
            </a:r>
            <a:r>
              <a:rPr lang="en-CA" dirty="0"/>
              <a:t> </a:t>
            </a:r>
            <a:r>
              <a:rPr lang="en-CA" dirty="0" err="1"/>
              <a:t>l'interaction</a:t>
            </a:r>
            <a:r>
              <a:rPr lang="en-CA" dirty="0"/>
              <a:t> au sein de la </a:t>
            </a:r>
            <a:r>
              <a:rPr lang="en-CA" dirty="0" err="1"/>
              <a:t>classe</a:t>
            </a:r>
            <a:r>
              <a:rPr lang="en-CA" dirty="0"/>
              <a:t>.</a:t>
            </a:r>
          </a:p>
          <a:p>
            <a:pPr marL="633983" indent="-633983">
              <a:spcBef>
                <a:spcPts val="3400"/>
              </a:spcBef>
              <a:buSzPct val="60000"/>
              <a:defRPr sz="52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PDF des </a:t>
            </a:r>
            <a:r>
              <a:rPr lang="en-CA" dirty="0" err="1"/>
              <a:t>manuels</a:t>
            </a:r>
            <a:r>
              <a:rPr lang="en-CA" dirty="0"/>
              <a:t> </a:t>
            </a:r>
            <a:r>
              <a:rPr lang="en-CA" dirty="0" err="1"/>
              <a:t>peuvent</a:t>
            </a:r>
            <a:r>
              <a:rPr lang="en-CA" dirty="0"/>
              <a:t> </a:t>
            </a:r>
            <a:r>
              <a:rPr lang="en-CA" dirty="0" err="1"/>
              <a:t>être</a:t>
            </a:r>
            <a:r>
              <a:rPr lang="en-CA" dirty="0"/>
              <a:t> </a:t>
            </a:r>
            <a:r>
              <a:rPr lang="en-CA" dirty="0" err="1"/>
              <a:t>utilisés</a:t>
            </a:r>
            <a:r>
              <a:rPr lang="en-CA" dirty="0"/>
              <a:t> pour </a:t>
            </a:r>
            <a:r>
              <a:rPr lang="en-CA" dirty="0" err="1"/>
              <a:t>projeter</a:t>
            </a:r>
            <a:r>
              <a:rPr lang="en-CA" dirty="0"/>
              <a:t> la page du </a:t>
            </a:r>
            <a:r>
              <a:rPr lang="en-CA" dirty="0" err="1"/>
              <a:t>manuel</a:t>
            </a:r>
            <a:r>
              <a:rPr lang="en-CA" dirty="0"/>
              <a:t> qui </a:t>
            </a:r>
            <a:r>
              <a:rPr lang="en-CA" dirty="0" err="1"/>
              <a:t>est</a:t>
            </a:r>
            <a:r>
              <a:rPr lang="en-CA" dirty="0"/>
              <a:t> en train d'être </a:t>
            </a:r>
            <a:r>
              <a:rPr lang="en-CA" dirty="0" err="1"/>
              <a:t>traitée</a:t>
            </a:r>
            <a:r>
              <a:rPr lang="en-CA" dirty="0"/>
              <a:t>.</a:t>
            </a:r>
            <a:endParaRPr dirty="0"/>
          </a:p>
        </p:txBody>
      </p:sp>
      <p:sp>
        <p:nvSpPr>
          <p:cNvPr id="65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67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" grpId="1" build="p" bldLvl="5" animBg="1" advAuto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" name="Contextualization"/>
          <p:cNvSpPr txBox="1">
            <a:spLocks noGrp="1"/>
          </p:cNvSpPr>
          <p:nvPr>
            <p:ph type="title"/>
          </p:nvPr>
        </p:nvSpPr>
        <p:spPr>
          <a:xfrm>
            <a:off x="952500" y="889000"/>
            <a:ext cx="22479000" cy="2169158"/>
          </a:xfrm>
          <a:prstGeom prst="rect">
            <a:avLst/>
          </a:prstGeom>
        </p:spPr>
        <p:txBody>
          <a:bodyPr/>
          <a:lstStyle>
            <a:lvl1pPr>
              <a:defRPr sz="1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Contextualisation</a:t>
            </a:r>
            <a:endParaRPr dirty="0"/>
          </a:p>
        </p:txBody>
      </p:sp>
      <p:sp>
        <p:nvSpPr>
          <p:cNvPr id="65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68</a:t>
            </a:fld>
            <a:endParaRPr/>
          </a:p>
        </p:txBody>
      </p:sp>
      <p:grpSp>
        <p:nvGrpSpPr>
          <p:cNvPr id="662" name="DSC00172.jpg"/>
          <p:cNvGrpSpPr/>
          <p:nvPr/>
        </p:nvGrpSpPr>
        <p:grpSpPr>
          <a:xfrm>
            <a:off x="900341" y="3287756"/>
            <a:ext cx="11458139" cy="9299489"/>
            <a:chOff x="0" y="0"/>
            <a:chExt cx="11458137" cy="9299488"/>
          </a:xfrm>
        </p:grpSpPr>
        <p:pic>
          <p:nvPicPr>
            <p:cNvPr id="661" name="DSC00172.jpg" descr="DSC00172.jpg"/>
            <p:cNvPicPr>
              <a:picLocks noChangeAspect="1"/>
            </p:cNvPicPr>
            <p:nvPr/>
          </p:nvPicPr>
          <p:blipFill>
            <a:blip r:embed="rId2"/>
            <a:srcRect l="11979" t="5626" r="1631" b="2162"/>
            <a:stretch>
              <a:fillRect/>
            </a:stretch>
          </p:blipFill>
          <p:spPr>
            <a:xfrm>
              <a:off x="127000" y="88900"/>
              <a:ext cx="11204138" cy="8969289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660" name="DSC00172.jpg" descr="DSC00172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458138" cy="9299489"/>
            </a:xfrm>
            <a:prstGeom prst="rect">
              <a:avLst/>
            </a:prstGeom>
            <a:effectLst/>
          </p:spPr>
        </p:pic>
      </p:grpSp>
      <p:sp>
        <p:nvSpPr>
          <p:cNvPr id="663" name="The Scriptures are supra-cultural and do not change to accommodate social norms or cultural traditions…"/>
          <p:cNvSpPr txBox="1">
            <a:spLocks noGrp="1"/>
          </p:cNvSpPr>
          <p:nvPr>
            <p:ph type="body" sz="half" idx="1"/>
          </p:nvPr>
        </p:nvSpPr>
        <p:spPr>
          <a:xfrm>
            <a:off x="12654160" y="3441210"/>
            <a:ext cx="10736727" cy="9299489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623620" indent="-623620" defTabSz="767715">
              <a:spcBef>
                <a:spcPts val="1500"/>
              </a:spcBef>
              <a:defRPr sz="4836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GB" sz="4836" dirty="0" err="1">
                <a:sym typeface="Times New Roman"/>
              </a:rPr>
              <a:t>É</a:t>
            </a:r>
            <a:r>
              <a:rPr lang="en-CA" dirty="0" err="1"/>
              <a:t>critures</a:t>
            </a:r>
            <a:r>
              <a:rPr lang="en-CA" dirty="0"/>
              <a:t> </a:t>
            </a:r>
            <a:r>
              <a:rPr lang="en-CA" dirty="0" err="1"/>
              <a:t>sont</a:t>
            </a:r>
            <a:r>
              <a:rPr lang="en-CA" dirty="0"/>
              <a:t> supra-</a:t>
            </a:r>
            <a:r>
              <a:rPr lang="en-CA" dirty="0" err="1"/>
              <a:t>culturelles</a:t>
            </a:r>
            <a:r>
              <a:rPr lang="en-CA" dirty="0"/>
              <a:t> et ne </a:t>
            </a:r>
            <a:r>
              <a:rPr lang="en-CA" dirty="0" err="1"/>
              <a:t>changent</a:t>
            </a:r>
            <a:r>
              <a:rPr lang="en-CA" dirty="0"/>
              <a:t> pas pour </a:t>
            </a:r>
            <a:r>
              <a:rPr lang="en-CA" dirty="0" err="1"/>
              <a:t>s'adapter</a:t>
            </a:r>
            <a:r>
              <a:rPr lang="en-CA" dirty="0"/>
              <a:t> aux </a:t>
            </a:r>
            <a:r>
              <a:rPr lang="en-CA" dirty="0" err="1"/>
              <a:t>normes</a:t>
            </a:r>
            <a:r>
              <a:rPr lang="en-CA" dirty="0"/>
              <a:t> </a:t>
            </a:r>
            <a:r>
              <a:rPr lang="en-CA" dirty="0" err="1"/>
              <a:t>sociales</a:t>
            </a:r>
            <a:r>
              <a:rPr lang="en-CA" dirty="0"/>
              <a:t> </a:t>
            </a:r>
            <a:r>
              <a:rPr lang="en-CA" dirty="0" err="1"/>
              <a:t>ou</a:t>
            </a:r>
            <a:r>
              <a:rPr lang="en-CA" dirty="0"/>
              <a:t> aux traditions </a:t>
            </a:r>
            <a:r>
              <a:rPr lang="en-CA" dirty="0" err="1"/>
              <a:t>culturelles</a:t>
            </a:r>
            <a:r>
              <a:rPr lang="en-CA" dirty="0"/>
              <a:t>.</a:t>
            </a:r>
          </a:p>
          <a:p>
            <a:pPr marL="623620" indent="-623620" defTabSz="767715">
              <a:spcBef>
                <a:spcPts val="1500"/>
              </a:spcBef>
              <a:defRPr sz="4836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manuels</a:t>
            </a:r>
            <a:r>
              <a:rPr lang="en-CA" dirty="0"/>
              <a:t> </a:t>
            </a:r>
            <a:r>
              <a:rPr lang="en-CA" dirty="0" err="1"/>
              <a:t>communiquent</a:t>
            </a:r>
            <a:r>
              <a:rPr lang="en-CA" dirty="0"/>
              <a:t> des </a:t>
            </a:r>
            <a:r>
              <a:rPr lang="en-CA" dirty="0" err="1"/>
              <a:t>principes</a:t>
            </a:r>
            <a:r>
              <a:rPr lang="en-CA" dirty="0"/>
              <a:t> et des concepts qui </a:t>
            </a:r>
            <a:r>
              <a:rPr lang="en-CA" dirty="0" err="1"/>
              <a:t>s'appliquent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toutes</a:t>
            </a:r>
            <a:r>
              <a:rPr lang="en-CA" dirty="0"/>
              <a:t> les nations.</a:t>
            </a:r>
          </a:p>
          <a:p>
            <a:pPr marL="623620" indent="-623620" defTabSz="767715">
              <a:spcBef>
                <a:spcPts val="1500"/>
              </a:spcBef>
              <a:defRPr sz="4836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L'enseignant</a:t>
            </a:r>
            <a:r>
              <a:rPr lang="en-CA" dirty="0"/>
              <a:t> doit </a:t>
            </a:r>
            <a:r>
              <a:rPr lang="en-CA" dirty="0" err="1"/>
              <a:t>présenter</a:t>
            </a:r>
            <a:r>
              <a:rPr lang="en-CA" dirty="0"/>
              <a:t> les </a:t>
            </a:r>
            <a:r>
              <a:rPr lang="en-CA" dirty="0" err="1"/>
              <a:t>informations</a:t>
            </a:r>
            <a:r>
              <a:rPr lang="en-CA" dirty="0"/>
              <a:t> </a:t>
            </a:r>
            <a:r>
              <a:rPr lang="en-CA" dirty="0" err="1"/>
              <a:t>d'une</a:t>
            </a:r>
            <a:r>
              <a:rPr lang="en-CA" dirty="0"/>
              <a:t> manière la plus </a:t>
            </a:r>
            <a:r>
              <a:rPr lang="en-CA" dirty="0" err="1"/>
              <a:t>compréhensible</a:t>
            </a:r>
            <a:r>
              <a:rPr lang="en-CA" dirty="0"/>
              <a:t> possible dans la culture </a:t>
            </a:r>
            <a:r>
              <a:rPr lang="en-CA" dirty="0" err="1"/>
              <a:t>donnée</a:t>
            </a:r>
            <a:r>
              <a:rPr lang="en-CA" dirty="0"/>
              <a:t>.</a:t>
            </a:r>
          </a:p>
          <a:p>
            <a:pPr marL="623620" indent="-623620" defTabSz="767715">
              <a:spcBef>
                <a:spcPts val="1500"/>
              </a:spcBef>
              <a:defRPr sz="4836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Votre</a:t>
            </a:r>
            <a:r>
              <a:rPr lang="en-CA" dirty="0"/>
              <a:t> </a:t>
            </a:r>
            <a:r>
              <a:rPr lang="en-CA" dirty="0" err="1"/>
              <a:t>méthode</a:t>
            </a:r>
            <a:r>
              <a:rPr lang="en-CA" dirty="0"/>
              <a:t> </a:t>
            </a:r>
            <a:r>
              <a:rPr lang="en-CA" dirty="0" err="1"/>
              <a:t>d'enseignement</a:t>
            </a:r>
            <a:r>
              <a:rPr lang="en-CA" dirty="0"/>
              <a:t> doit </a:t>
            </a:r>
            <a:r>
              <a:rPr lang="en-CA" dirty="0" err="1"/>
              <a:t>tenir</a:t>
            </a:r>
            <a:r>
              <a:rPr lang="en-CA" dirty="0"/>
              <a:t> </a:t>
            </a:r>
            <a:r>
              <a:rPr lang="en-CA" dirty="0" err="1"/>
              <a:t>compte</a:t>
            </a:r>
            <a:r>
              <a:rPr lang="en-CA" dirty="0"/>
              <a:t> du </a:t>
            </a:r>
            <a:r>
              <a:rPr lang="en-CA" dirty="0" err="1"/>
              <a:t>contexte</a:t>
            </a:r>
            <a:r>
              <a:rPr lang="en-CA" dirty="0"/>
              <a:t>, de </a:t>
            </a:r>
            <a:r>
              <a:rPr lang="en-CA" dirty="0" err="1"/>
              <a:t>l'expérience</a:t>
            </a:r>
            <a:r>
              <a:rPr lang="en-CA" dirty="0"/>
              <a:t> et du </a:t>
            </a:r>
            <a:r>
              <a:rPr lang="en-CA" dirty="0" err="1"/>
              <a:t>niveau</a:t>
            </a:r>
            <a:r>
              <a:rPr lang="en-CA" dirty="0"/>
              <a:t> </a:t>
            </a:r>
            <a:r>
              <a:rPr lang="en-CA" dirty="0" err="1"/>
              <a:t>d'instruction</a:t>
            </a:r>
            <a:r>
              <a:rPr lang="en-CA" dirty="0"/>
              <a:t> de </a:t>
            </a:r>
            <a:r>
              <a:rPr lang="en-CA" dirty="0" err="1"/>
              <a:t>vos</a:t>
            </a:r>
            <a:r>
              <a:rPr lang="en-CA" dirty="0"/>
              <a:t> </a:t>
            </a:r>
            <a:r>
              <a:rPr lang="en-CA" dirty="0" err="1"/>
              <a:t>élèves</a:t>
            </a:r>
            <a:r>
              <a:rPr lang="en-CA" dirty="0"/>
              <a:t>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6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fill="hold"/>
                                        <p:tgtEl>
                                          <p:spTgt spid="6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3" grpId="1" build="p" bldLvl="5" animBg="1" advAuto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" name="James Ndatambukwa evaluating a new BTCP teacher in Burundi.jpg" descr="James Ndatambukwa evaluating a new BTCP teacher in Burundi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1562" b="1406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66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69</a:t>
            </a:fld>
            <a:endParaRPr/>
          </a:p>
        </p:txBody>
      </p:sp>
      <p:sp>
        <p:nvSpPr>
          <p:cNvPr id="667" name="Scheduling"/>
          <p:cNvSpPr txBox="1"/>
          <p:nvPr/>
        </p:nvSpPr>
        <p:spPr>
          <a:xfrm>
            <a:off x="7562089" y="8754676"/>
            <a:ext cx="9513823" cy="19184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Programmation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9" name="Scheduling Not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Notes sur la </a:t>
            </a:r>
            <a:r>
              <a:rPr lang="en-CA" dirty="0" err="1"/>
              <a:t>programmation</a:t>
            </a:r>
            <a:endParaRPr dirty="0"/>
          </a:p>
        </p:txBody>
      </p:sp>
      <p:sp>
        <p:nvSpPr>
          <p:cNvPr id="670" name="Suggested schedules are included in Pages 43-54 of the TTW Guidelines…"/>
          <p:cNvSpPr txBox="1">
            <a:spLocks noGrp="1"/>
          </p:cNvSpPr>
          <p:nvPr>
            <p:ph type="body" sz="half" idx="1"/>
          </p:nvPr>
        </p:nvSpPr>
        <p:spPr>
          <a:xfrm>
            <a:off x="958850" y="3812598"/>
            <a:ext cx="11784344" cy="8928101"/>
          </a:xfrm>
          <a:prstGeom prst="rect">
            <a:avLst/>
          </a:prstGeom>
        </p:spPr>
        <p:txBody>
          <a:bodyPr anchor="t">
            <a:normAutofit fontScale="92500"/>
          </a:bodyPr>
          <a:lstStyle/>
          <a:p>
            <a:pPr marL="1179285" indent="-1179285">
              <a:spcBef>
                <a:spcPts val="3400"/>
              </a:spcBef>
              <a:buClrTx/>
              <a:buSzPct val="100000"/>
              <a:buFontTx/>
              <a:buAutoNum type="arabicParenR"/>
              <a:defRPr sz="6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fr-FR" sz="6300" dirty="0">
                <a:sym typeface="Times New Roman"/>
              </a:rPr>
              <a:t>Les horaires suggérés peuvent être trouvés dans les </a:t>
            </a:r>
            <a:r>
              <a:rPr lang="en-CA" dirty="0" err="1"/>
              <a:t>lignes</a:t>
            </a:r>
            <a:r>
              <a:rPr lang="en-CA" dirty="0"/>
              <a:t> directrices relatives </a:t>
            </a:r>
            <a:r>
              <a:rPr lang="en-CA" dirty="0" err="1"/>
              <a:t>à</a:t>
            </a:r>
            <a:r>
              <a:rPr lang="en-CA" dirty="0"/>
              <a:t> la formation technique et </a:t>
            </a:r>
            <a:r>
              <a:rPr lang="en-CA" dirty="0" err="1"/>
              <a:t>professionnelle</a:t>
            </a:r>
            <a:r>
              <a:rPr lang="en-CA" dirty="0"/>
              <a:t>. </a:t>
            </a:r>
          </a:p>
          <a:p>
            <a:pPr marL="1179285" indent="-1179285">
              <a:spcBef>
                <a:spcPts val="3400"/>
              </a:spcBef>
              <a:buClrTx/>
              <a:buSzPct val="100000"/>
              <a:buFontTx/>
              <a:buAutoNum type="arabicParenR"/>
              <a:defRPr sz="6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Chaque</a:t>
            </a:r>
            <a:r>
              <a:rPr lang="en-CA" dirty="0"/>
              <a:t> </a:t>
            </a:r>
            <a:r>
              <a:rPr lang="en-CA" dirty="0" err="1"/>
              <a:t>manuel</a:t>
            </a:r>
            <a:r>
              <a:rPr lang="en-CA" dirty="0"/>
              <a:t> </a:t>
            </a:r>
            <a:r>
              <a:rPr lang="en-CA" dirty="0" err="1"/>
              <a:t>requiert</a:t>
            </a:r>
            <a:r>
              <a:rPr lang="en-CA" dirty="0"/>
              <a:t> un </a:t>
            </a:r>
            <a:r>
              <a:rPr lang="en-CA" dirty="0" err="1"/>
              <a:t>nombre</a:t>
            </a:r>
            <a:r>
              <a:rPr lang="en-CA" dirty="0"/>
              <a:t> minimum </a:t>
            </a:r>
            <a:r>
              <a:rPr lang="en-CA" dirty="0" err="1"/>
              <a:t>d'heures</a:t>
            </a:r>
            <a:r>
              <a:rPr lang="en-CA" dirty="0"/>
              <a:t> de </a:t>
            </a:r>
            <a:r>
              <a:rPr lang="en-CA" dirty="0" err="1"/>
              <a:t>cours</a:t>
            </a:r>
            <a:endParaRPr lang="en-CA" dirty="0"/>
          </a:p>
          <a:p>
            <a:pPr marL="1179285" indent="-1179285">
              <a:spcBef>
                <a:spcPts val="3400"/>
              </a:spcBef>
              <a:buClrTx/>
              <a:buSzPct val="100000"/>
              <a:buFontTx/>
              <a:buAutoNum type="arabicParenR"/>
              <a:defRPr sz="63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horaires</a:t>
            </a:r>
            <a:r>
              <a:rPr lang="en-CA" dirty="0"/>
              <a:t> de </a:t>
            </a:r>
            <a:r>
              <a:rPr lang="en-CA" dirty="0" err="1"/>
              <a:t>cours</a:t>
            </a:r>
            <a:r>
              <a:rPr lang="en-CA" dirty="0"/>
              <a:t> </a:t>
            </a:r>
            <a:r>
              <a:rPr lang="en-CA" dirty="0" err="1"/>
              <a:t>sont</a:t>
            </a:r>
            <a:r>
              <a:rPr lang="en-CA" dirty="0"/>
              <a:t> flexibles, en </a:t>
            </a:r>
            <a:r>
              <a:rPr lang="en-CA" dirty="0" err="1"/>
              <a:t>fonction</a:t>
            </a:r>
            <a:r>
              <a:rPr lang="en-CA" dirty="0"/>
              <a:t> du </a:t>
            </a:r>
            <a:r>
              <a:rPr lang="en-CA" dirty="0" err="1"/>
              <a:t>contexte</a:t>
            </a:r>
            <a:endParaRPr dirty="0"/>
          </a:p>
        </p:txBody>
      </p:sp>
      <p:sp>
        <p:nvSpPr>
          <p:cNvPr id="67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70</a:t>
            </a:fld>
            <a:endParaRPr/>
          </a:p>
        </p:txBody>
      </p:sp>
      <p:grpSp>
        <p:nvGrpSpPr>
          <p:cNvPr id="674" name="photo-1441323263989-281bc2f5b68c-small.jpg"/>
          <p:cNvGrpSpPr/>
          <p:nvPr/>
        </p:nvGrpSpPr>
        <p:grpSpPr>
          <a:xfrm>
            <a:off x="13386528" y="3647498"/>
            <a:ext cx="10171973" cy="9258301"/>
            <a:chOff x="0" y="0"/>
            <a:chExt cx="10171972" cy="9258300"/>
          </a:xfrm>
        </p:grpSpPr>
        <p:pic>
          <p:nvPicPr>
            <p:cNvPr id="673" name="photo-1441323263989-281bc2f5b68c-small.jpg" descr="photo-1441323263989-281bc2f5b68c-small.jpg"/>
            <p:cNvPicPr>
              <a:picLocks noChangeAspect="1"/>
            </p:cNvPicPr>
            <p:nvPr/>
          </p:nvPicPr>
          <p:blipFill>
            <a:blip r:embed="rId2"/>
            <a:srcRect l="30018" t="45519" r="30018" b="327"/>
            <a:stretch>
              <a:fillRect/>
            </a:stretch>
          </p:blipFill>
          <p:spPr>
            <a:xfrm>
              <a:off x="127000" y="88900"/>
              <a:ext cx="9917973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672" name="photo-1441323263989-281bc2f5b68c-small.jpg" descr="photo-1441323263989-281bc2f5b68c-small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0171973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7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7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6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6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6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0" grpId="1" build="p" bldLvl="5" animBg="1" advAuto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" name="Steps to Design a Schedu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Étapes </a:t>
            </a:r>
            <a:r>
              <a:rPr lang="en-CA" dirty="0" err="1"/>
              <a:t>d'élaboration</a:t>
            </a:r>
            <a:r>
              <a:rPr lang="en-CA" dirty="0"/>
              <a:t> d'un </a:t>
            </a:r>
            <a:r>
              <a:rPr lang="en-CA" dirty="0" err="1"/>
              <a:t>calendrier</a:t>
            </a:r>
            <a:endParaRPr dirty="0"/>
          </a:p>
        </p:txBody>
      </p:sp>
      <p:sp>
        <p:nvSpPr>
          <p:cNvPr id="67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71</a:t>
            </a:fld>
            <a:endParaRPr/>
          </a:p>
        </p:txBody>
      </p:sp>
      <p:sp>
        <p:nvSpPr>
          <p:cNvPr id="678" name="40 hour course"/>
          <p:cNvSpPr txBox="1"/>
          <p:nvPr/>
        </p:nvSpPr>
        <p:spPr>
          <a:xfrm>
            <a:off x="3317999" y="6367435"/>
            <a:ext cx="4050789" cy="718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4000" dirty="0" err="1"/>
              <a:t>Cours</a:t>
            </a:r>
            <a:r>
              <a:rPr lang="en-CA" sz="4000" dirty="0"/>
              <a:t> de 40 </a:t>
            </a:r>
            <a:r>
              <a:rPr lang="en-CA" sz="4000" dirty="0" err="1"/>
              <a:t>heures</a:t>
            </a:r>
            <a:endParaRPr lang="en-CA" sz="4000" dirty="0"/>
          </a:p>
        </p:txBody>
      </p:sp>
      <p:sp>
        <p:nvSpPr>
          <p:cNvPr id="679" name="Course details are found on page 11 of each manual"/>
          <p:cNvSpPr txBox="1"/>
          <p:nvPr/>
        </p:nvSpPr>
        <p:spPr>
          <a:xfrm>
            <a:off x="2391767" y="3719224"/>
            <a:ext cx="19743805" cy="11441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 fontScale="77500" lnSpcReduction="20000"/>
          </a:bodyPr>
          <a:lstStyle>
            <a:lvl1pPr marL="853439" indent="-853439" algn="l">
              <a:lnSpc>
                <a:spcPct val="120000"/>
              </a:lnSpc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Les </a:t>
            </a:r>
            <a:r>
              <a:rPr lang="en-CA" dirty="0" err="1"/>
              <a:t>détails</a:t>
            </a:r>
            <a:r>
              <a:rPr lang="en-CA" dirty="0"/>
              <a:t> du </a:t>
            </a:r>
            <a:r>
              <a:rPr lang="en-CA" dirty="0" err="1"/>
              <a:t>cours</a:t>
            </a:r>
            <a:r>
              <a:rPr lang="en-CA" dirty="0"/>
              <a:t> se </a:t>
            </a:r>
            <a:r>
              <a:rPr lang="en-CA" dirty="0" err="1"/>
              <a:t>trouvent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la page 11 de </a:t>
            </a:r>
            <a:r>
              <a:rPr lang="en-CA" dirty="0" err="1"/>
              <a:t>chaque</a:t>
            </a:r>
            <a:r>
              <a:rPr lang="en-CA" dirty="0"/>
              <a:t> </a:t>
            </a:r>
            <a:r>
              <a:rPr lang="en-CA" dirty="0" err="1"/>
              <a:t>manuel</a:t>
            </a:r>
            <a:r>
              <a:rPr lang="en-CA" dirty="0"/>
              <a:t>.</a:t>
            </a:r>
            <a:endParaRPr dirty="0"/>
          </a:p>
        </p:txBody>
      </p:sp>
      <p:sp>
        <p:nvSpPr>
          <p:cNvPr id="680" name="Required course hours ÷ hours per week= #weeks"/>
          <p:cNvSpPr txBox="1"/>
          <p:nvPr/>
        </p:nvSpPr>
        <p:spPr>
          <a:xfrm>
            <a:off x="2391767" y="5204005"/>
            <a:ext cx="19743805" cy="11441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Autofit/>
          </a:bodyPr>
          <a:lstStyle/>
          <a:p>
            <a:pPr marL="853439" indent="-853439" algn="l">
              <a:lnSpc>
                <a:spcPct val="120000"/>
              </a:lnSpc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4000" dirty="0" err="1">
                <a:solidFill>
                  <a:srgbClr val="D93E2B"/>
                </a:solidFill>
              </a:rPr>
              <a:t>Nombre</a:t>
            </a:r>
            <a:r>
              <a:rPr lang="en-CA" sz="4000" dirty="0">
                <a:solidFill>
                  <a:srgbClr val="D93E2B"/>
                </a:solidFill>
              </a:rPr>
              <a:t> </a:t>
            </a:r>
            <a:r>
              <a:rPr lang="en-CA" sz="4000" dirty="0" err="1">
                <a:solidFill>
                  <a:srgbClr val="D93E2B"/>
                </a:solidFill>
              </a:rPr>
              <a:t>d'heures</a:t>
            </a:r>
            <a:r>
              <a:rPr lang="en-CA" sz="4000" dirty="0">
                <a:solidFill>
                  <a:srgbClr val="D93E2B"/>
                </a:solidFill>
              </a:rPr>
              <a:t> de </a:t>
            </a:r>
            <a:r>
              <a:rPr lang="en-CA" sz="4000" dirty="0" err="1">
                <a:solidFill>
                  <a:srgbClr val="D93E2B"/>
                </a:solidFill>
              </a:rPr>
              <a:t>cours</a:t>
            </a:r>
            <a:r>
              <a:rPr lang="en-CA" sz="4000" dirty="0">
                <a:solidFill>
                  <a:srgbClr val="D93E2B"/>
                </a:solidFill>
              </a:rPr>
              <a:t> </a:t>
            </a:r>
            <a:r>
              <a:rPr lang="en-CA" sz="4000" dirty="0" err="1">
                <a:solidFill>
                  <a:srgbClr val="D93E2B"/>
                </a:solidFill>
              </a:rPr>
              <a:t>requises</a:t>
            </a:r>
            <a:r>
              <a:rPr lang="en-CA" sz="4000" dirty="0">
                <a:solidFill>
                  <a:srgbClr val="D93E2B"/>
                </a:solidFill>
              </a:rPr>
              <a:t> ÷ </a:t>
            </a:r>
            <a:r>
              <a:rPr lang="en-CA" sz="4000" dirty="0" err="1">
                <a:solidFill>
                  <a:srgbClr val="D93E2B"/>
                </a:solidFill>
              </a:rPr>
              <a:t>nombre</a:t>
            </a:r>
            <a:r>
              <a:rPr lang="en-CA" sz="4000" dirty="0">
                <a:solidFill>
                  <a:srgbClr val="D93E2B"/>
                </a:solidFill>
              </a:rPr>
              <a:t> </a:t>
            </a:r>
            <a:r>
              <a:rPr lang="en-CA" sz="4000" dirty="0" err="1">
                <a:solidFill>
                  <a:srgbClr val="D93E2B"/>
                </a:solidFill>
              </a:rPr>
              <a:t>d'heures</a:t>
            </a:r>
            <a:r>
              <a:rPr lang="en-CA" sz="4000" dirty="0">
                <a:solidFill>
                  <a:srgbClr val="D93E2B"/>
                </a:solidFill>
              </a:rPr>
              <a:t> par </a:t>
            </a:r>
            <a:r>
              <a:rPr lang="en-CA" sz="4000" dirty="0" err="1">
                <a:solidFill>
                  <a:srgbClr val="D93E2B"/>
                </a:solidFill>
              </a:rPr>
              <a:t>semaine</a:t>
            </a:r>
            <a:r>
              <a:rPr lang="en-CA" sz="4000" dirty="0">
                <a:solidFill>
                  <a:srgbClr val="D93E2B"/>
                </a:solidFill>
              </a:rPr>
              <a:t> = </a:t>
            </a:r>
            <a:r>
              <a:rPr lang="en-CA" sz="4000" dirty="0" err="1">
                <a:solidFill>
                  <a:srgbClr val="D93E2B"/>
                </a:solidFill>
              </a:rPr>
              <a:t>nombre</a:t>
            </a:r>
            <a:r>
              <a:rPr lang="en-CA" sz="4000" dirty="0">
                <a:solidFill>
                  <a:srgbClr val="D93E2B"/>
                </a:solidFill>
              </a:rPr>
              <a:t> de </a:t>
            </a:r>
            <a:r>
              <a:rPr lang="en-CA" sz="4000" dirty="0" err="1">
                <a:solidFill>
                  <a:srgbClr val="D93E2B"/>
                </a:solidFill>
              </a:rPr>
              <a:t>semaines</a:t>
            </a:r>
            <a:endParaRPr sz="4000" dirty="0"/>
          </a:p>
        </p:txBody>
      </p:sp>
      <p:sp>
        <p:nvSpPr>
          <p:cNvPr id="681" name="Course pages ÷ course hours= #pages per hour"/>
          <p:cNvSpPr txBox="1"/>
          <p:nvPr/>
        </p:nvSpPr>
        <p:spPr>
          <a:xfrm>
            <a:off x="2391767" y="7196787"/>
            <a:ext cx="19743805" cy="11441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 fontScale="77500" lnSpcReduction="20000"/>
          </a:bodyPr>
          <a:lstStyle>
            <a:lvl1pPr marL="853439" indent="-853439" algn="l">
              <a:lnSpc>
                <a:spcPct val="120000"/>
              </a:lnSpc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Pages de </a:t>
            </a:r>
            <a:r>
              <a:rPr lang="en-CA" dirty="0" err="1"/>
              <a:t>cours</a:t>
            </a:r>
            <a:r>
              <a:rPr lang="en-CA" dirty="0"/>
              <a:t> ÷ </a:t>
            </a:r>
            <a:r>
              <a:rPr lang="en-CA" dirty="0" err="1"/>
              <a:t>heures</a:t>
            </a:r>
            <a:r>
              <a:rPr lang="en-CA" dirty="0"/>
              <a:t> de </a:t>
            </a:r>
            <a:r>
              <a:rPr lang="en-CA" dirty="0" err="1"/>
              <a:t>cours</a:t>
            </a:r>
            <a:r>
              <a:rPr lang="en-CA" dirty="0"/>
              <a:t> = </a:t>
            </a:r>
            <a:r>
              <a:rPr lang="en-CA" dirty="0" err="1"/>
              <a:t>nombre</a:t>
            </a:r>
            <a:r>
              <a:rPr lang="en-CA" dirty="0"/>
              <a:t> de pages par </a:t>
            </a:r>
            <a:r>
              <a:rPr lang="en-CA" dirty="0" err="1"/>
              <a:t>heure</a:t>
            </a:r>
            <a:endParaRPr lang="en-CA" dirty="0"/>
          </a:p>
        </p:txBody>
      </p:sp>
      <p:sp>
        <p:nvSpPr>
          <p:cNvPr id="682" name="Know your audience and adjust the pace accordingly"/>
          <p:cNvSpPr txBox="1"/>
          <p:nvPr/>
        </p:nvSpPr>
        <p:spPr>
          <a:xfrm>
            <a:off x="2391767" y="9443568"/>
            <a:ext cx="19743805" cy="11441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 fontScale="92500" lnSpcReduction="10000"/>
          </a:bodyPr>
          <a:lstStyle>
            <a:lvl1pPr marL="844905" indent="-844905" algn="l" defTabSz="817244">
              <a:lnSpc>
                <a:spcPct val="120000"/>
              </a:lnSpc>
              <a:spcBef>
                <a:spcPts val="3300"/>
              </a:spcBef>
              <a:buClr>
                <a:srgbClr val="929292"/>
              </a:buClr>
              <a:buSzPct val="60000"/>
              <a:buFont typeface="Zapf Dingbats"/>
              <a:buChar char="❖"/>
              <a:defRPr sz="693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Connaître</a:t>
            </a:r>
            <a:r>
              <a:rPr lang="en-CA" dirty="0"/>
              <a:t> son public et adapter le </a:t>
            </a:r>
            <a:r>
              <a:rPr lang="en-CA" dirty="0" err="1"/>
              <a:t>rythme</a:t>
            </a:r>
            <a:r>
              <a:rPr lang="en-CA" dirty="0"/>
              <a:t> en </a:t>
            </a:r>
            <a:r>
              <a:rPr lang="en-CA" dirty="0" err="1"/>
              <a:t>conséquence</a:t>
            </a:r>
            <a:endParaRPr lang="en-CA" dirty="0"/>
          </a:p>
        </p:txBody>
      </p:sp>
      <p:sp>
        <p:nvSpPr>
          <p:cNvPr id="683" name="You may allot more time as necessary"/>
          <p:cNvSpPr txBox="1"/>
          <p:nvPr/>
        </p:nvSpPr>
        <p:spPr>
          <a:xfrm>
            <a:off x="2391767" y="11055350"/>
            <a:ext cx="19743805" cy="11441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 fontScale="92500" lnSpcReduction="10000"/>
          </a:bodyPr>
          <a:lstStyle/>
          <a:p>
            <a:pPr marL="853439" indent="-853439" algn="l">
              <a:lnSpc>
                <a:spcPct val="120000"/>
              </a:lnSpc>
              <a:spcBef>
                <a:spcPts val="3400"/>
              </a:spcBef>
              <a:buClr>
                <a:srgbClr val="929292"/>
              </a:buClr>
              <a:buSzPct val="60000"/>
              <a:buFont typeface="Zapf Dingbats"/>
              <a:buChar char="❖"/>
              <a:defRPr sz="7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pouvez</a:t>
            </a:r>
            <a:r>
              <a:rPr lang="en-CA" dirty="0"/>
              <a:t> </a:t>
            </a:r>
            <a:r>
              <a:rPr lang="en-CA" dirty="0" err="1"/>
              <a:t>prévoir</a:t>
            </a:r>
            <a:r>
              <a:rPr lang="en-CA" dirty="0"/>
              <a:t> </a:t>
            </a:r>
            <a:r>
              <a:rPr lang="en-CA" dirty="0">
                <a:solidFill>
                  <a:srgbClr val="FF0000"/>
                </a:solidFill>
              </a:rPr>
              <a:t>plus de temps </a:t>
            </a:r>
            <a:r>
              <a:rPr lang="en-CA" dirty="0" err="1"/>
              <a:t>si</a:t>
            </a:r>
            <a:r>
              <a:rPr lang="en-CA" dirty="0"/>
              <a:t> </a:t>
            </a:r>
            <a:r>
              <a:rPr lang="en-CA" dirty="0" err="1"/>
              <a:t>nécessaire</a:t>
            </a:r>
            <a:endParaRPr lang="en-CA" dirty="0"/>
          </a:p>
        </p:txBody>
      </p:sp>
      <p:sp>
        <p:nvSpPr>
          <p:cNvPr id="684" name="÷ 2 hours per week"/>
          <p:cNvSpPr txBox="1"/>
          <p:nvPr/>
        </p:nvSpPr>
        <p:spPr>
          <a:xfrm>
            <a:off x="7391293" y="6292205"/>
            <a:ext cx="5891982" cy="8720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 </a:t>
            </a:r>
            <a:r>
              <a:rPr lang="en-CA" sz="4000" dirty="0"/>
              <a:t>÷ 2 </a:t>
            </a:r>
            <a:r>
              <a:rPr lang="en-CA" sz="4000" dirty="0" err="1"/>
              <a:t>heures</a:t>
            </a:r>
            <a:r>
              <a:rPr lang="en-CA" sz="4000" dirty="0"/>
              <a:t> par </a:t>
            </a:r>
            <a:r>
              <a:rPr lang="en-CA" sz="4000" dirty="0" err="1"/>
              <a:t>semaine</a:t>
            </a:r>
            <a:endParaRPr lang="en-CA" sz="4000" dirty="0"/>
          </a:p>
        </p:txBody>
      </p:sp>
      <p:sp>
        <p:nvSpPr>
          <p:cNvPr id="685" name="= 20 weeks"/>
          <p:cNvSpPr txBox="1"/>
          <p:nvPr/>
        </p:nvSpPr>
        <p:spPr>
          <a:xfrm>
            <a:off x="12562059" y="6369149"/>
            <a:ext cx="5891982" cy="718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sz="4000" dirty="0"/>
              <a:t> </a:t>
            </a:r>
            <a:r>
              <a:rPr lang="en-CA" sz="4000" dirty="0"/>
              <a:t>= 20 </a:t>
            </a:r>
            <a:r>
              <a:rPr lang="en-CA" sz="4000" dirty="0" err="1"/>
              <a:t>semaines</a:t>
            </a:r>
            <a:endParaRPr sz="4000" dirty="0"/>
          </a:p>
        </p:txBody>
      </p:sp>
      <p:sp>
        <p:nvSpPr>
          <p:cNvPr id="686" name="100 page course"/>
          <p:cNvSpPr txBox="1"/>
          <p:nvPr/>
        </p:nvSpPr>
        <p:spPr>
          <a:xfrm>
            <a:off x="3267199" y="8387673"/>
            <a:ext cx="4135748" cy="718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4000" dirty="0" err="1"/>
              <a:t>Cours</a:t>
            </a:r>
            <a:r>
              <a:rPr lang="en-CA" sz="4000" dirty="0"/>
              <a:t> de 100 pages</a:t>
            </a:r>
          </a:p>
        </p:txBody>
      </p:sp>
      <p:sp>
        <p:nvSpPr>
          <p:cNvPr id="687" name="÷ 40 hour course"/>
          <p:cNvSpPr txBox="1"/>
          <p:nvPr/>
        </p:nvSpPr>
        <p:spPr>
          <a:xfrm>
            <a:off x="7712199" y="8402088"/>
            <a:ext cx="5109245" cy="718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3400"/>
              </a:spcBef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4000" dirty="0"/>
              <a:t> ÷ </a:t>
            </a:r>
            <a:r>
              <a:rPr lang="en-CA" sz="4000" dirty="0" err="1"/>
              <a:t>cours</a:t>
            </a:r>
            <a:r>
              <a:rPr lang="en-CA" sz="4000" dirty="0"/>
              <a:t> de 40 </a:t>
            </a:r>
            <a:r>
              <a:rPr lang="en-CA" sz="4000" dirty="0" err="1"/>
              <a:t>heures</a:t>
            </a:r>
            <a:endParaRPr lang="en-CA" sz="4000" dirty="0"/>
          </a:p>
        </p:txBody>
      </p:sp>
      <p:sp>
        <p:nvSpPr>
          <p:cNvPr id="688" name="=  2½ pages per hour"/>
          <p:cNvSpPr txBox="1"/>
          <p:nvPr/>
        </p:nvSpPr>
        <p:spPr>
          <a:xfrm>
            <a:off x="12627099" y="8402087"/>
            <a:ext cx="7168431" cy="718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spcBef>
                <a:spcPts val="3400"/>
              </a:spcBef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sz="4000" dirty="0"/>
              <a:t> = 2½ pages par </a:t>
            </a:r>
            <a:r>
              <a:rPr lang="en-CA" sz="4000" dirty="0" err="1"/>
              <a:t>heure</a:t>
            </a:r>
            <a:endParaRPr lang="en-CA" sz="4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fill="hold" grpId="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fill="hold" grpId="9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fill="hold"/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fill="hold" grpId="1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1" fill="hold"/>
                                        <p:tgtEl>
                                          <p:spTgt spid="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fill="hold" grpId="1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6" fill="hold"/>
                                        <p:tgtEl>
                                          <p:spTgt spid="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8" grpId="3" animBg="1" advAuto="0"/>
      <p:bldP spid="679" grpId="1" animBg="1" advAuto="0"/>
      <p:bldP spid="680" grpId="2" animBg="1" advAuto="0"/>
      <p:bldP spid="681" grpId="6" animBg="1" advAuto="0"/>
      <p:bldP spid="682" grpId="10" animBg="1" advAuto="0"/>
      <p:bldP spid="683" grpId="11" animBg="1" advAuto="0"/>
      <p:bldP spid="684" grpId="4" animBg="1" advAuto="0"/>
      <p:bldP spid="685" grpId="5" animBg="1" advAuto="0"/>
      <p:bldP spid="686" grpId="7" animBg="1" advAuto="0"/>
      <p:bldP spid="687" grpId="8" animBg="1" advAuto="0"/>
      <p:bldP spid="688" grpId="9" animBg="1" advAuto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0" name="PC067211.jpg" descr="PC067211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 flipH="1">
            <a:off x="13386526" y="3647498"/>
            <a:ext cx="10171974" cy="9258301"/>
          </a:xfrm>
          <a:prstGeom prst="rect">
            <a:avLst/>
          </a:prstGeom>
        </p:spPr>
      </p:pic>
      <p:sp>
        <p:nvSpPr>
          <p:cNvPr id="691" name="Student Prepar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Préparation</a:t>
            </a:r>
            <a:r>
              <a:rPr lang="en-CA" dirty="0"/>
              <a:t> des </a:t>
            </a:r>
            <a:r>
              <a:rPr lang="en-CA" dirty="0" err="1"/>
              <a:t>étudiants</a:t>
            </a:r>
            <a:endParaRPr dirty="0"/>
          </a:p>
        </p:txBody>
      </p:sp>
      <p:sp>
        <p:nvSpPr>
          <p:cNvPr id="692" name="Students must read all Scriptures and manual pages before class begins…"/>
          <p:cNvSpPr txBox="1">
            <a:spLocks noGrp="1"/>
          </p:cNvSpPr>
          <p:nvPr>
            <p:ph type="body" sz="half" idx="1"/>
          </p:nvPr>
        </p:nvSpPr>
        <p:spPr>
          <a:xfrm>
            <a:off x="958850" y="3812598"/>
            <a:ext cx="11784344" cy="8928101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pPr marL="1037771" indent="-1037771" defTabSz="726440">
              <a:spcBef>
                <a:spcPts val="2900"/>
              </a:spcBef>
              <a:buClrTx/>
              <a:buSzPct val="100000"/>
              <a:buFontTx/>
              <a:buAutoNum type="arabicParenR"/>
              <a:defRPr sz="563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étudiants</a:t>
            </a:r>
            <a:r>
              <a:rPr lang="en-CA" dirty="0"/>
              <a:t> </a:t>
            </a:r>
            <a:r>
              <a:rPr lang="en-CA" dirty="0" err="1"/>
              <a:t>doivent</a:t>
            </a:r>
            <a:r>
              <a:rPr lang="en-CA" dirty="0"/>
              <a:t> lire </a:t>
            </a:r>
            <a:r>
              <a:rPr lang="en-CA" dirty="0" err="1"/>
              <a:t>toutes</a:t>
            </a:r>
            <a:r>
              <a:rPr lang="en-CA" dirty="0"/>
              <a:t> les </a:t>
            </a:r>
            <a:r>
              <a:rPr lang="en-CA" dirty="0" err="1"/>
              <a:t>Écritures</a:t>
            </a:r>
            <a:r>
              <a:rPr lang="en-CA" dirty="0"/>
              <a:t> et les pages du </a:t>
            </a:r>
            <a:r>
              <a:rPr lang="en-CA" dirty="0" err="1"/>
              <a:t>manuel</a:t>
            </a:r>
            <a:r>
              <a:rPr lang="en-CA" dirty="0"/>
              <a:t> </a:t>
            </a:r>
            <a:r>
              <a:rPr lang="en-CA" dirty="0" err="1">
                <a:solidFill>
                  <a:srgbClr val="FF0000"/>
                </a:solidFill>
              </a:rPr>
              <a:t>avant</a:t>
            </a:r>
            <a:r>
              <a:rPr lang="en-CA" dirty="0">
                <a:solidFill>
                  <a:srgbClr val="FF0000"/>
                </a:solidFill>
              </a:rPr>
              <a:t> le début du </a:t>
            </a:r>
            <a:r>
              <a:rPr lang="en-CA" dirty="0" err="1">
                <a:solidFill>
                  <a:srgbClr val="FF0000"/>
                </a:solidFill>
              </a:rPr>
              <a:t>cours</a:t>
            </a:r>
            <a:r>
              <a:rPr lang="en-CA" dirty="0">
                <a:solidFill>
                  <a:srgbClr val="FF0000"/>
                </a:solidFill>
              </a:rPr>
              <a:t>.</a:t>
            </a:r>
          </a:p>
          <a:p>
            <a:pPr marL="1037771" indent="-1037771" defTabSz="726440">
              <a:spcBef>
                <a:spcPts val="2900"/>
              </a:spcBef>
              <a:buClrTx/>
              <a:buSzPct val="100000"/>
              <a:buFontTx/>
              <a:buAutoNum type="arabicParenR"/>
              <a:defRPr sz="563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étudiants</a:t>
            </a:r>
            <a:r>
              <a:rPr lang="en-CA" dirty="0"/>
              <a:t> </a:t>
            </a:r>
            <a:r>
              <a:rPr lang="en-CA" dirty="0" err="1"/>
              <a:t>doivent</a:t>
            </a:r>
            <a:r>
              <a:rPr lang="en-CA" dirty="0"/>
              <a:t> </a:t>
            </a:r>
            <a:r>
              <a:rPr lang="en-CA" dirty="0" err="1"/>
              <a:t>prévoir</a:t>
            </a:r>
            <a:r>
              <a:rPr lang="en-CA" dirty="0"/>
              <a:t> au </a:t>
            </a:r>
            <a:r>
              <a:rPr lang="en-CA" dirty="0" err="1"/>
              <a:t>moins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heure</a:t>
            </a:r>
            <a:r>
              <a:rPr lang="en-CA" dirty="0"/>
              <a:t> de </a:t>
            </a:r>
            <a:r>
              <a:rPr lang="en-CA" dirty="0" err="1"/>
              <a:t>préparation</a:t>
            </a:r>
            <a:r>
              <a:rPr lang="en-CA" dirty="0"/>
              <a:t> par </a:t>
            </a:r>
            <a:r>
              <a:rPr lang="en-CA" dirty="0" err="1"/>
              <a:t>heure</a:t>
            </a:r>
            <a:r>
              <a:rPr lang="en-CA" dirty="0"/>
              <a:t> de </a:t>
            </a:r>
            <a:r>
              <a:rPr lang="en-CA" dirty="0" err="1"/>
              <a:t>cours</a:t>
            </a:r>
            <a:r>
              <a:rPr lang="en-CA" dirty="0"/>
              <a:t>, en </a:t>
            </a:r>
            <a:r>
              <a:rPr lang="en-CA" dirty="0" err="1"/>
              <a:t>fonction</a:t>
            </a:r>
            <a:r>
              <a:rPr lang="en-CA" dirty="0"/>
              <a:t> du </a:t>
            </a:r>
            <a:r>
              <a:rPr lang="en-CA" dirty="0" err="1"/>
              <a:t>cours</a:t>
            </a:r>
            <a:r>
              <a:rPr lang="en-CA" dirty="0"/>
              <a:t>.</a:t>
            </a:r>
          </a:p>
          <a:p>
            <a:pPr marL="1037771" indent="-1037771" defTabSz="726440">
              <a:spcBef>
                <a:spcPts val="2900"/>
              </a:spcBef>
              <a:buClrTx/>
              <a:buSzPct val="100000"/>
              <a:buFontTx/>
              <a:buAutoNum type="arabicParenR"/>
              <a:defRPr sz="563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75 % </a:t>
            </a:r>
            <a:r>
              <a:rPr lang="en-CA" dirty="0" err="1"/>
              <a:t>d'assiduité</a:t>
            </a:r>
            <a:r>
              <a:rPr lang="en-CA" dirty="0"/>
              <a:t> </a:t>
            </a:r>
            <a:r>
              <a:rPr lang="en-CA" dirty="0" err="1"/>
              <a:t>sont</a:t>
            </a:r>
            <a:r>
              <a:rPr lang="en-CA" dirty="0"/>
              <a:t> </a:t>
            </a:r>
            <a:r>
              <a:rPr lang="en-CA" dirty="0" err="1"/>
              <a:t>requis</a:t>
            </a:r>
            <a:r>
              <a:rPr lang="en-CA" dirty="0"/>
              <a:t>.</a:t>
            </a:r>
          </a:p>
          <a:p>
            <a:pPr marL="1037771" indent="-1037771" defTabSz="726440">
              <a:spcBef>
                <a:spcPts val="2900"/>
              </a:spcBef>
              <a:buClrTx/>
              <a:buSzPct val="100000"/>
              <a:buFontTx/>
              <a:buAutoNum type="arabicParenR"/>
              <a:defRPr sz="563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enseignants</a:t>
            </a:r>
            <a:r>
              <a:rPr lang="en-CA" dirty="0"/>
              <a:t> </a:t>
            </a:r>
            <a:r>
              <a:rPr lang="en-CA" dirty="0" err="1"/>
              <a:t>doivent</a:t>
            </a:r>
            <a:r>
              <a:rPr lang="en-CA" dirty="0"/>
              <a:t> insister sur </a:t>
            </a:r>
            <a:r>
              <a:rPr lang="en-CA" dirty="0" err="1"/>
              <a:t>l'importance</a:t>
            </a:r>
            <a:r>
              <a:rPr lang="en-CA" dirty="0"/>
              <a:t> des devoirs, de la participation en </a:t>
            </a:r>
            <a:r>
              <a:rPr lang="en-CA" dirty="0" err="1"/>
              <a:t>classe</a:t>
            </a:r>
            <a:r>
              <a:rPr lang="en-CA" dirty="0"/>
              <a:t> et de </a:t>
            </a:r>
            <a:r>
              <a:rPr lang="en-CA" dirty="0" err="1"/>
              <a:t>l'obéissance</a:t>
            </a:r>
            <a:r>
              <a:rPr lang="en-CA" dirty="0"/>
              <a:t> </a:t>
            </a:r>
            <a:r>
              <a:rPr lang="en-CA" dirty="0" err="1"/>
              <a:t>personnelle</a:t>
            </a:r>
            <a:r>
              <a:rPr lang="en-CA" dirty="0"/>
              <a:t>.</a:t>
            </a:r>
          </a:p>
        </p:txBody>
      </p:sp>
      <p:sp>
        <p:nvSpPr>
          <p:cNvPr id="69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72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9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6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6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6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6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2" grpId="1" build="p" bldLvl="5" animBg="1" advAuto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5" name="photo-1436377793074-e85196f02c35-small.jpg" descr="photo-1436377793074-e85196f02c35-small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4894" b="489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69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73</a:t>
            </a:fld>
            <a:endParaRPr/>
          </a:p>
        </p:txBody>
      </p:sp>
      <p:sp>
        <p:nvSpPr>
          <p:cNvPr id="697" name="Starting a BTCP or BTCL Class"/>
          <p:cNvSpPr txBox="1"/>
          <p:nvPr/>
        </p:nvSpPr>
        <p:spPr>
          <a:xfrm>
            <a:off x="1025043" y="8991742"/>
            <a:ext cx="22587915" cy="19184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Démarrer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classe</a:t>
            </a:r>
            <a:r>
              <a:rPr lang="en-CA" dirty="0"/>
              <a:t> CFBP </a:t>
            </a:r>
            <a:r>
              <a:rPr lang="en-CA" dirty="0" err="1"/>
              <a:t>ou</a:t>
            </a:r>
            <a:r>
              <a:rPr lang="en-CA" dirty="0"/>
              <a:t> FBLC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" name="Don’t Overcomplicate Starting a Clas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Ne pas </a:t>
            </a:r>
            <a:r>
              <a:rPr lang="en-CA" sz="8000" dirty="0" err="1"/>
              <a:t>compliquer</a:t>
            </a:r>
            <a:r>
              <a:rPr lang="en-CA" sz="8000" dirty="0"/>
              <a:t> </a:t>
            </a:r>
            <a:r>
              <a:rPr lang="en-CA" sz="8000" dirty="0" err="1"/>
              <a:t>à</a:t>
            </a:r>
            <a:r>
              <a:rPr lang="en-CA" sz="8000" dirty="0"/>
              <a:t> </a:t>
            </a:r>
            <a:r>
              <a:rPr lang="en-CA" sz="8000" dirty="0" err="1"/>
              <a:t>l'excès</a:t>
            </a:r>
            <a:r>
              <a:rPr lang="en-CA" sz="8000" dirty="0"/>
              <a:t> le </a:t>
            </a:r>
            <a:r>
              <a:rPr lang="en-CA" sz="8000" dirty="0" err="1"/>
              <a:t>démarrage</a:t>
            </a:r>
            <a:r>
              <a:rPr lang="en-CA" sz="8000" dirty="0"/>
              <a:t> d'un </a:t>
            </a:r>
            <a:r>
              <a:rPr lang="en-CA" sz="8000" dirty="0" err="1"/>
              <a:t>cours</a:t>
            </a:r>
            <a:endParaRPr sz="8000" dirty="0"/>
          </a:p>
        </p:txBody>
      </p:sp>
      <p:sp>
        <p:nvSpPr>
          <p:cNvPr id="700" name="You need at least 1 teacher."/>
          <p:cNvSpPr txBox="1">
            <a:spLocks noGrp="1"/>
          </p:cNvSpPr>
          <p:nvPr>
            <p:ph type="body" sz="quarter" idx="1"/>
          </p:nvPr>
        </p:nvSpPr>
        <p:spPr>
          <a:xfrm>
            <a:off x="1242224" y="3572370"/>
            <a:ext cx="10949776" cy="99040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70000"/>
              </a:lnSpc>
              <a:spcBef>
                <a:spcPts val="5800"/>
              </a:spcBef>
              <a:buClrTx/>
              <a:buSzTx/>
              <a:buFontTx/>
              <a:buNone/>
              <a:defRPr sz="59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4800" dirty="0" err="1"/>
              <a:t>Vous</a:t>
            </a:r>
            <a:r>
              <a:rPr lang="en-CA" sz="4800" dirty="0"/>
              <a:t> </a:t>
            </a:r>
            <a:r>
              <a:rPr lang="en-CA" sz="4800" dirty="0" err="1"/>
              <a:t>avez</a:t>
            </a:r>
            <a:r>
              <a:rPr lang="en-CA" sz="4800" dirty="0"/>
              <a:t> </a:t>
            </a:r>
            <a:r>
              <a:rPr lang="en-CA" sz="4800" dirty="0" err="1"/>
              <a:t>besoin</a:t>
            </a:r>
            <a:r>
              <a:rPr lang="en-CA" sz="4800" dirty="0"/>
              <a:t> </a:t>
            </a:r>
            <a:r>
              <a:rPr lang="en-CA" sz="4800" dirty="0" err="1"/>
              <a:t>d'au</a:t>
            </a:r>
            <a:r>
              <a:rPr lang="en-CA" sz="4800" dirty="0"/>
              <a:t> </a:t>
            </a:r>
            <a:r>
              <a:rPr lang="en-CA" sz="4800" dirty="0" err="1"/>
              <a:t>moins</a:t>
            </a:r>
            <a:r>
              <a:rPr lang="en-CA" sz="4800" dirty="0"/>
              <a:t> un </a:t>
            </a:r>
            <a:r>
              <a:rPr lang="en-CA" sz="4800" dirty="0" err="1"/>
              <a:t>enseignant</a:t>
            </a:r>
            <a:r>
              <a:rPr lang="en-CA" sz="4800" dirty="0"/>
              <a:t>.</a:t>
            </a:r>
          </a:p>
        </p:txBody>
      </p:sp>
      <p:sp>
        <p:nvSpPr>
          <p:cNvPr id="7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74</a:t>
            </a:fld>
            <a:endParaRPr/>
          </a:p>
        </p:txBody>
      </p:sp>
      <p:grpSp>
        <p:nvGrpSpPr>
          <p:cNvPr id="704" name="IMG_0719.jpg"/>
          <p:cNvGrpSpPr/>
          <p:nvPr/>
        </p:nvGrpSpPr>
        <p:grpSpPr>
          <a:xfrm>
            <a:off x="872333" y="4934545"/>
            <a:ext cx="22639333" cy="7953212"/>
            <a:chOff x="0" y="0"/>
            <a:chExt cx="22639331" cy="7953211"/>
          </a:xfrm>
        </p:grpSpPr>
        <p:pic>
          <p:nvPicPr>
            <p:cNvPr id="703" name="IMG_0719.jpg" descr="IMG_0719.jpg"/>
            <p:cNvPicPr>
              <a:picLocks noChangeAspect="1"/>
            </p:cNvPicPr>
            <p:nvPr/>
          </p:nvPicPr>
          <p:blipFill>
            <a:blip r:embed="rId2"/>
            <a:srcRect l="13240" t="25842" b="29694"/>
            <a:stretch>
              <a:fillRect/>
            </a:stretch>
          </p:blipFill>
          <p:spPr>
            <a:xfrm>
              <a:off x="126999" y="88900"/>
              <a:ext cx="22340482" cy="762301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702" name="IMG_0719.jpg" descr="IMG_0719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22639333" cy="7953212"/>
            </a:xfrm>
            <a:prstGeom prst="rect">
              <a:avLst/>
            </a:prstGeom>
            <a:effectLst/>
          </p:spPr>
        </p:pic>
      </p:grpSp>
      <p:sp>
        <p:nvSpPr>
          <p:cNvPr id="705" name="You need at least 2 students."/>
          <p:cNvSpPr txBox="1"/>
          <p:nvPr/>
        </p:nvSpPr>
        <p:spPr>
          <a:xfrm>
            <a:off x="12106616" y="3597770"/>
            <a:ext cx="13340474" cy="9904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>
            <a:lvl1pPr algn="l" defTabSz="817244">
              <a:lnSpc>
                <a:spcPct val="70000"/>
              </a:lnSpc>
              <a:spcBef>
                <a:spcPts val="5700"/>
              </a:spcBef>
              <a:defRPr sz="5841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4800" dirty="0" err="1"/>
              <a:t>Vous</a:t>
            </a:r>
            <a:r>
              <a:rPr lang="en-CA" sz="4800" dirty="0"/>
              <a:t> </a:t>
            </a:r>
            <a:r>
              <a:rPr lang="en-CA" sz="4800" dirty="0" err="1"/>
              <a:t>avez</a:t>
            </a:r>
            <a:r>
              <a:rPr lang="en-CA" sz="4800" dirty="0"/>
              <a:t> </a:t>
            </a:r>
            <a:r>
              <a:rPr lang="en-CA" sz="4800" dirty="0" err="1"/>
              <a:t>besoin</a:t>
            </a:r>
            <a:r>
              <a:rPr lang="en-CA" sz="4800" dirty="0"/>
              <a:t> </a:t>
            </a:r>
            <a:r>
              <a:rPr lang="en-CA" sz="4800" dirty="0" err="1"/>
              <a:t>d'au</a:t>
            </a:r>
            <a:r>
              <a:rPr lang="en-CA" sz="4800" dirty="0"/>
              <a:t> </a:t>
            </a:r>
            <a:r>
              <a:rPr lang="en-CA" sz="4800" dirty="0" err="1"/>
              <a:t>moins</a:t>
            </a:r>
            <a:r>
              <a:rPr lang="en-CA" sz="4800" dirty="0"/>
              <a:t> 2 </a:t>
            </a:r>
            <a:r>
              <a:rPr lang="en-CA" sz="4800" dirty="0" err="1"/>
              <a:t>étudiants</a:t>
            </a:r>
            <a:r>
              <a:rPr lang="en-CA" sz="4800" dirty="0"/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70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0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0" grpId="1" build="p" bldLvl="5" animBg="1" advAuto="0"/>
      <p:bldP spid="705" grpId="2" build="p" bldLvl="5" animBg="1" advAuto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Don’t Overcomplicate Starting a Clas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8000" dirty="0"/>
              <a:t>Ne pas </a:t>
            </a:r>
            <a:r>
              <a:rPr lang="en-CA" sz="8000" dirty="0" err="1"/>
              <a:t>compliquer</a:t>
            </a:r>
            <a:r>
              <a:rPr lang="en-CA" sz="8000" dirty="0"/>
              <a:t> </a:t>
            </a:r>
            <a:r>
              <a:rPr lang="en-CA" sz="8000" dirty="0" err="1"/>
              <a:t>à</a:t>
            </a:r>
            <a:r>
              <a:rPr lang="en-CA" sz="8000" dirty="0"/>
              <a:t> </a:t>
            </a:r>
            <a:r>
              <a:rPr lang="en-CA" sz="8000" dirty="0" err="1"/>
              <a:t>l'excès</a:t>
            </a:r>
            <a:r>
              <a:rPr lang="en-CA" sz="8000" dirty="0"/>
              <a:t> le </a:t>
            </a:r>
            <a:r>
              <a:rPr lang="en-CA" sz="8000" dirty="0" err="1"/>
              <a:t>démarrage</a:t>
            </a:r>
            <a:r>
              <a:rPr lang="en-CA" sz="8000" dirty="0"/>
              <a:t> d'un </a:t>
            </a:r>
            <a:r>
              <a:rPr lang="en-CA" sz="8000" dirty="0" err="1"/>
              <a:t>cours</a:t>
            </a:r>
            <a:endParaRPr sz="8000" dirty="0"/>
          </a:p>
        </p:txBody>
      </p:sp>
      <p:sp>
        <p:nvSpPr>
          <p:cNvPr id="708" name="You need at least 1 teacher."/>
          <p:cNvSpPr txBox="1">
            <a:spLocks noGrp="1"/>
          </p:cNvSpPr>
          <p:nvPr>
            <p:ph type="body" sz="quarter" idx="1"/>
          </p:nvPr>
        </p:nvSpPr>
        <p:spPr>
          <a:xfrm>
            <a:off x="1242224" y="3572370"/>
            <a:ext cx="8423555" cy="120977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70000"/>
              </a:lnSpc>
              <a:spcBef>
                <a:spcPts val="5800"/>
              </a:spcBef>
              <a:buClrTx/>
              <a:buSzTx/>
              <a:buFontTx/>
              <a:buNone/>
              <a:defRPr sz="59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algn="ctr"/>
            <a:r>
              <a:rPr lang="en-CA" sz="4400" dirty="0" err="1"/>
              <a:t>Vous</a:t>
            </a:r>
            <a:r>
              <a:rPr lang="en-CA" sz="4400" dirty="0"/>
              <a:t> </a:t>
            </a:r>
            <a:r>
              <a:rPr lang="en-CA" sz="4400" dirty="0" err="1"/>
              <a:t>avez</a:t>
            </a:r>
            <a:r>
              <a:rPr lang="en-CA" sz="4400" dirty="0"/>
              <a:t> </a:t>
            </a:r>
            <a:r>
              <a:rPr lang="en-CA" sz="4400" dirty="0" err="1"/>
              <a:t>besoin</a:t>
            </a:r>
            <a:r>
              <a:rPr lang="en-CA" sz="4400" dirty="0"/>
              <a:t> </a:t>
            </a:r>
            <a:r>
              <a:rPr lang="en-CA" sz="4400" dirty="0" err="1"/>
              <a:t>d'au</a:t>
            </a:r>
            <a:r>
              <a:rPr lang="en-CA" sz="4400" dirty="0"/>
              <a:t> </a:t>
            </a:r>
            <a:r>
              <a:rPr lang="en-CA" sz="4400" dirty="0" err="1"/>
              <a:t>moins</a:t>
            </a:r>
            <a:r>
              <a:rPr lang="en-CA" sz="4400" dirty="0"/>
              <a:t>                un </a:t>
            </a:r>
            <a:r>
              <a:rPr lang="en-CA" sz="4400" dirty="0" err="1"/>
              <a:t>enseignant</a:t>
            </a:r>
            <a:r>
              <a:rPr lang="en-CA" sz="4400" dirty="0"/>
              <a:t>.</a:t>
            </a:r>
          </a:p>
        </p:txBody>
      </p:sp>
      <p:sp>
        <p:nvSpPr>
          <p:cNvPr id="70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75</a:t>
            </a:fld>
            <a:endParaRPr/>
          </a:p>
        </p:txBody>
      </p:sp>
      <p:grpSp>
        <p:nvGrpSpPr>
          <p:cNvPr id="712" name="IMG_0719.jpg"/>
          <p:cNvGrpSpPr/>
          <p:nvPr/>
        </p:nvGrpSpPr>
        <p:grpSpPr>
          <a:xfrm>
            <a:off x="872333" y="4934545"/>
            <a:ext cx="22639333" cy="7953212"/>
            <a:chOff x="0" y="0"/>
            <a:chExt cx="22639331" cy="7953211"/>
          </a:xfrm>
        </p:grpSpPr>
        <p:pic>
          <p:nvPicPr>
            <p:cNvPr id="711" name="IMG_0719.jpg" descr="IMG_0719.jpg"/>
            <p:cNvPicPr>
              <a:picLocks noChangeAspect="1"/>
            </p:cNvPicPr>
            <p:nvPr/>
          </p:nvPicPr>
          <p:blipFill>
            <a:blip r:embed="rId2"/>
            <a:srcRect l="13240" t="25842" b="29694"/>
            <a:stretch>
              <a:fillRect/>
            </a:stretch>
          </p:blipFill>
          <p:spPr>
            <a:xfrm>
              <a:off x="126999" y="88900"/>
              <a:ext cx="22340482" cy="762301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710" name="IMG_0719.jpg" descr="IMG_0719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0"/>
              <a:ext cx="22639333" cy="7953212"/>
            </a:xfrm>
            <a:prstGeom prst="rect">
              <a:avLst/>
            </a:prstGeom>
            <a:effectLst/>
          </p:spPr>
        </p:pic>
      </p:grpSp>
      <p:sp>
        <p:nvSpPr>
          <p:cNvPr id="713" name="You need at least 2 students."/>
          <p:cNvSpPr txBox="1"/>
          <p:nvPr/>
        </p:nvSpPr>
        <p:spPr>
          <a:xfrm>
            <a:off x="9497224" y="3597770"/>
            <a:ext cx="8570398" cy="11843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Autofit/>
          </a:bodyPr>
          <a:lstStyle>
            <a:lvl1pPr algn="l" defTabSz="817244">
              <a:lnSpc>
                <a:spcPct val="70000"/>
              </a:lnSpc>
              <a:spcBef>
                <a:spcPts val="5700"/>
              </a:spcBef>
              <a:defRPr sz="5841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algn="ctr"/>
            <a:r>
              <a:rPr lang="en-CA" sz="4400" dirty="0" err="1"/>
              <a:t>Vous</a:t>
            </a:r>
            <a:r>
              <a:rPr lang="en-CA" sz="4400" dirty="0"/>
              <a:t> </a:t>
            </a:r>
            <a:r>
              <a:rPr lang="en-CA" sz="4400" dirty="0" err="1"/>
              <a:t>avez</a:t>
            </a:r>
            <a:r>
              <a:rPr lang="en-CA" sz="4400" dirty="0"/>
              <a:t> </a:t>
            </a:r>
            <a:r>
              <a:rPr lang="en-CA" sz="4400" dirty="0" err="1"/>
              <a:t>besoin</a:t>
            </a:r>
            <a:r>
              <a:rPr lang="en-CA" sz="4400" dirty="0"/>
              <a:t> </a:t>
            </a:r>
            <a:r>
              <a:rPr lang="en-CA" sz="4400" dirty="0" err="1"/>
              <a:t>d'au</a:t>
            </a:r>
            <a:r>
              <a:rPr lang="en-CA" sz="4400" dirty="0"/>
              <a:t> </a:t>
            </a:r>
            <a:r>
              <a:rPr lang="en-CA" sz="4400" dirty="0" err="1"/>
              <a:t>moins</a:t>
            </a:r>
            <a:r>
              <a:rPr lang="en-CA" sz="4400" dirty="0"/>
              <a:t>                  2 </a:t>
            </a:r>
            <a:r>
              <a:rPr lang="en-CA" sz="4400" dirty="0" err="1"/>
              <a:t>étudiants</a:t>
            </a:r>
            <a:r>
              <a:rPr lang="en-CA" sz="4400" dirty="0"/>
              <a:t>.</a:t>
            </a:r>
          </a:p>
        </p:txBody>
      </p:sp>
      <p:sp>
        <p:nvSpPr>
          <p:cNvPr id="714" name="You need a roof."/>
          <p:cNvSpPr txBox="1"/>
          <p:nvPr/>
        </p:nvSpPr>
        <p:spPr>
          <a:xfrm>
            <a:off x="18145924" y="3597770"/>
            <a:ext cx="5473981" cy="11843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Autofit/>
          </a:bodyPr>
          <a:lstStyle>
            <a:lvl1pPr algn="l">
              <a:lnSpc>
                <a:spcPct val="70000"/>
              </a:lnSpc>
              <a:spcBef>
                <a:spcPts val="5800"/>
              </a:spcBef>
              <a:defRPr sz="59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algn="ctr"/>
            <a:r>
              <a:rPr lang="en-CA" sz="4400" dirty="0" err="1"/>
              <a:t>Vous</a:t>
            </a:r>
            <a:r>
              <a:rPr lang="en-CA" sz="4400" dirty="0"/>
              <a:t> </a:t>
            </a:r>
            <a:r>
              <a:rPr lang="en-CA" sz="4400" dirty="0" err="1"/>
              <a:t>avez</a:t>
            </a:r>
            <a:r>
              <a:rPr lang="en-CA" sz="4400" dirty="0"/>
              <a:t> </a:t>
            </a:r>
            <a:r>
              <a:rPr lang="en-CA" sz="4400" dirty="0" err="1"/>
              <a:t>besoin</a:t>
            </a:r>
            <a:r>
              <a:rPr lang="en-CA" sz="4400" dirty="0"/>
              <a:t>            d'un </a:t>
            </a:r>
            <a:r>
              <a:rPr lang="en-CA" sz="4400" dirty="0" err="1"/>
              <a:t>toit</a:t>
            </a:r>
            <a:r>
              <a:rPr lang="en-CA" sz="4400" dirty="0"/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Timeline for Starting a Clas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Calendrier</a:t>
            </a:r>
            <a:r>
              <a:rPr lang="en-CA" dirty="0"/>
              <a:t> pour le </a:t>
            </a:r>
            <a:r>
              <a:rPr lang="en-CA" dirty="0" err="1"/>
              <a:t>démarrage</a:t>
            </a:r>
            <a:r>
              <a:rPr lang="en-CA" dirty="0"/>
              <a:t> </a:t>
            </a:r>
            <a:r>
              <a:rPr lang="en-CA" dirty="0" err="1"/>
              <a:t>d'une</a:t>
            </a:r>
            <a:r>
              <a:rPr lang="en-CA" dirty="0"/>
              <a:t> </a:t>
            </a:r>
            <a:r>
              <a:rPr lang="en-CA" dirty="0" err="1"/>
              <a:t>classe</a:t>
            </a:r>
            <a:endParaRPr dirty="0"/>
          </a:p>
        </p:txBody>
      </p:sp>
      <p:sp>
        <p:nvSpPr>
          <p:cNvPr id="717" name="Helpful forms are provided on pages 161-179 of the Program Summary Manual…"/>
          <p:cNvSpPr txBox="1">
            <a:spLocks noGrp="1"/>
          </p:cNvSpPr>
          <p:nvPr>
            <p:ph type="body" sz="half" idx="1"/>
          </p:nvPr>
        </p:nvSpPr>
        <p:spPr>
          <a:xfrm>
            <a:off x="11349467" y="3583516"/>
            <a:ext cx="12578028" cy="9121643"/>
          </a:xfrm>
          <a:prstGeom prst="rect">
            <a:avLst/>
          </a:prstGeom>
        </p:spPr>
        <p:txBody>
          <a:bodyPr anchor="t">
            <a:normAutofit fontScale="92500"/>
          </a:bodyPr>
          <a:lstStyle/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Des </a:t>
            </a:r>
            <a:r>
              <a:rPr lang="en-CA" dirty="0" err="1"/>
              <a:t>formulaires</a:t>
            </a:r>
            <a:r>
              <a:rPr lang="en-CA" dirty="0"/>
              <a:t> </a:t>
            </a:r>
            <a:r>
              <a:rPr lang="en-CA" dirty="0" err="1"/>
              <a:t>utiles</a:t>
            </a:r>
            <a:r>
              <a:rPr lang="en-CA" dirty="0"/>
              <a:t> </a:t>
            </a:r>
            <a:r>
              <a:rPr lang="en-CA" dirty="0" err="1"/>
              <a:t>sont</a:t>
            </a:r>
            <a:r>
              <a:rPr lang="en-CA" dirty="0"/>
              <a:t> </a:t>
            </a:r>
            <a:r>
              <a:rPr lang="en-CA" dirty="0" err="1"/>
              <a:t>fournis</a:t>
            </a:r>
            <a:r>
              <a:rPr lang="en-CA" dirty="0"/>
              <a:t> aux pages 161-179 du </a:t>
            </a:r>
            <a:r>
              <a:rPr lang="en-CA" dirty="0" err="1"/>
              <a:t>manuel</a:t>
            </a:r>
            <a:r>
              <a:rPr lang="en-CA" dirty="0"/>
              <a:t> de </a:t>
            </a:r>
            <a:r>
              <a:rPr lang="en-CA" dirty="0" err="1"/>
              <a:t>synthèse</a:t>
            </a:r>
            <a:r>
              <a:rPr lang="en-CA" dirty="0"/>
              <a:t> des programmes.</a:t>
            </a:r>
          </a:p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Budget et frais - 4 </a:t>
            </a:r>
            <a:r>
              <a:rPr lang="en-CA" dirty="0" err="1"/>
              <a:t>à</a:t>
            </a:r>
            <a:r>
              <a:rPr lang="en-CA" dirty="0"/>
              <a:t> 9 </a:t>
            </a:r>
            <a:r>
              <a:rPr lang="en-CA" dirty="0" err="1"/>
              <a:t>mois</a:t>
            </a:r>
            <a:r>
              <a:rPr lang="en-CA" dirty="0"/>
              <a:t> </a:t>
            </a:r>
            <a:r>
              <a:rPr lang="en-CA" dirty="0" err="1"/>
              <a:t>avant</a:t>
            </a:r>
            <a:r>
              <a:rPr lang="en-CA" dirty="0"/>
              <a:t> </a:t>
            </a:r>
            <a:r>
              <a:rPr lang="en-CA" dirty="0" err="1"/>
              <a:t>l'événement</a:t>
            </a:r>
            <a:r>
              <a:rPr lang="en-CA" dirty="0"/>
              <a:t> </a:t>
            </a:r>
          </a:p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Publicité</a:t>
            </a:r>
            <a:r>
              <a:rPr lang="en-CA" dirty="0"/>
              <a:t> - 4 </a:t>
            </a:r>
            <a:r>
              <a:rPr lang="en-CA" dirty="0" err="1"/>
              <a:t>à</a:t>
            </a:r>
            <a:r>
              <a:rPr lang="en-CA" dirty="0"/>
              <a:t> 9 </a:t>
            </a:r>
            <a:r>
              <a:rPr lang="en-CA" dirty="0" err="1"/>
              <a:t>mois</a:t>
            </a:r>
            <a:r>
              <a:rPr lang="en-CA" dirty="0"/>
              <a:t> </a:t>
            </a:r>
            <a:r>
              <a:rPr lang="en-CA" dirty="0" err="1"/>
              <a:t>avant</a:t>
            </a:r>
            <a:endParaRPr lang="en-CA" dirty="0"/>
          </a:p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Recrutement</a:t>
            </a:r>
            <a:r>
              <a:rPr lang="en-CA" dirty="0"/>
              <a:t> des </a:t>
            </a:r>
            <a:r>
              <a:rPr lang="en-CA" dirty="0" err="1"/>
              <a:t>étudiants</a:t>
            </a:r>
            <a:r>
              <a:rPr lang="en-CA" dirty="0"/>
              <a:t> - 2 </a:t>
            </a:r>
            <a:r>
              <a:rPr lang="en-CA" dirty="0" err="1"/>
              <a:t>à</a:t>
            </a:r>
            <a:r>
              <a:rPr lang="en-CA" dirty="0"/>
              <a:t> 4 </a:t>
            </a:r>
            <a:r>
              <a:rPr lang="en-CA" dirty="0" err="1"/>
              <a:t>mois</a:t>
            </a:r>
            <a:r>
              <a:rPr lang="en-CA" dirty="0"/>
              <a:t> </a:t>
            </a:r>
            <a:r>
              <a:rPr lang="en-CA" dirty="0" err="1"/>
              <a:t>avant</a:t>
            </a:r>
            <a:endParaRPr lang="en-CA" dirty="0"/>
          </a:p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Sélection</a:t>
            </a:r>
            <a:r>
              <a:rPr lang="en-CA" dirty="0"/>
              <a:t> des </a:t>
            </a:r>
            <a:r>
              <a:rPr lang="en-CA" dirty="0" err="1"/>
              <a:t>enseignants</a:t>
            </a:r>
            <a:r>
              <a:rPr lang="en-CA" dirty="0"/>
              <a:t> - 2 </a:t>
            </a:r>
            <a:r>
              <a:rPr lang="en-CA" dirty="0" err="1"/>
              <a:t>à</a:t>
            </a:r>
            <a:r>
              <a:rPr lang="en-CA" dirty="0"/>
              <a:t> 4 </a:t>
            </a:r>
            <a:r>
              <a:rPr lang="en-CA" dirty="0" err="1"/>
              <a:t>mois</a:t>
            </a:r>
            <a:r>
              <a:rPr lang="en-CA" dirty="0"/>
              <a:t> </a:t>
            </a:r>
            <a:r>
              <a:rPr lang="en-CA" dirty="0" err="1"/>
              <a:t>avant</a:t>
            </a:r>
            <a:endParaRPr lang="en-CA" dirty="0"/>
          </a:p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Sélection</a:t>
            </a:r>
            <a:r>
              <a:rPr lang="en-CA" dirty="0"/>
              <a:t> du site - 2 </a:t>
            </a:r>
            <a:r>
              <a:rPr lang="en-CA" dirty="0" err="1"/>
              <a:t>à</a:t>
            </a:r>
            <a:r>
              <a:rPr lang="en-CA" dirty="0"/>
              <a:t> 4 </a:t>
            </a:r>
            <a:r>
              <a:rPr lang="en-CA" dirty="0" err="1"/>
              <a:t>mois</a:t>
            </a:r>
            <a:r>
              <a:rPr lang="en-CA" dirty="0"/>
              <a:t> </a:t>
            </a:r>
            <a:r>
              <a:rPr lang="en-CA" dirty="0" err="1"/>
              <a:t>avant</a:t>
            </a:r>
            <a:endParaRPr lang="en-CA" dirty="0"/>
          </a:p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Commande</a:t>
            </a:r>
            <a:r>
              <a:rPr lang="en-CA" dirty="0"/>
              <a:t> de matériel - 3 </a:t>
            </a:r>
            <a:r>
              <a:rPr lang="en-CA" dirty="0" err="1"/>
              <a:t>mois</a:t>
            </a:r>
            <a:r>
              <a:rPr lang="en-CA" dirty="0"/>
              <a:t> </a:t>
            </a:r>
            <a:r>
              <a:rPr lang="en-CA" dirty="0" err="1"/>
              <a:t>avant</a:t>
            </a:r>
            <a:endParaRPr lang="en-CA" dirty="0"/>
          </a:p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Formation des </a:t>
            </a:r>
            <a:r>
              <a:rPr lang="en-CA" dirty="0" err="1"/>
              <a:t>enseignants</a:t>
            </a:r>
            <a:r>
              <a:rPr lang="en-CA" dirty="0"/>
              <a:t> - dans un </a:t>
            </a:r>
            <a:r>
              <a:rPr lang="en-CA" dirty="0" err="1"/>
              <a:t>délai</a:t>
            </a:r>
            <a:r>
              <a:rPr lang="en-CA" dirty="0"/>
              <a:t> d'un </a:t>
            </a:r>
            <a:r>
              <a:rPr lang="en-CA" dirty="0" err="1"/>
              <a:t>mois</a:t>
            </a:r>
            <a:endParaRPr lang="en-CA" dirty="0"/>
          </a:p>
          <a:p>
            <a:pPr marL="525719" indent="-525719" defTabSz="635634">
              <a:spcBef>
                <a:spcPts val="2600"/>
              </a:spcBef>
              <a:defRPr sz="4312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Préparation</a:t>
            </a:r>
            <a:r>
              <a:rPr lang="en-CA" dirty="0"/>
              <a:t> du lieu de </a:t>
            </a:r>
            <a:r>
              <a:rPr lang="en-CA" dirty="0" err="1"/>
              <a:t>réunion</a:t>
            </a:r>
            <a:r>
              <a:rPr lang="en-CA" dirty="0"/>
              <a:t>- dans un </a:t>
            </a:r>
            <a:r>
              <a:rPr lang="en-CA" dirty="0" err="1"/>
              <a:t>délai</a:t>
            </a:r>
            <a:r>
              <a:rPr lang="en-CA" dirty="0"/>
              <a:t> d'un </a:t>
            </a:r>
            <a:r>
              <a:rPr lang="en-CA" dirty="0" err="1"/>
              <a:t>mois</a:t>
            </a:r>
            <a:endParaRPr lang="en-CA" dirty="0"/>
          </a:p>
        </p:txBody>
      </p:sp>
      <p:sp>
        <p:nvSpPr>
          <p:cNvPr id="71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76</a:t>
            </a:fld>
            <a:endParaRPr/>
          </a:p>
        </p:txBody>
      </p:sp>
      <p:grpSp>
        <p:nvGrpSpPr>
          <p:cNvPr id="721" name="DSC_0052.jpg"/>
          <p:cNvGrpSpPr/>
          <p:nvPr/>
        </p:nvGrpSpPr>
        <p:grpSpPr>
          <a:xfrm>
            <a:off x="737327" y="3647498"/>
            <a:ext cx="10171973" cy="9258301"/>
            <a:chOff x="0" y="0"/>
            <a:chExt cx="10171972" cy="9258300"/>
          </a:xfrm>
        </p:grpSpPr>
        <p:pic>
          <p:nvPicPr>
            <p:cNvPr id="720" name="DSC_0052.jpg" descr="DSC_0052.jpg"/>
            <p:cNvPicPr>
              <a:picLocks noChangeAspect="1"/>
            </p:cNvPicPr>
            <p:nvPr/>
          </p:nvPicPr>
          <p:blipFill>
            <a:blip r:embed="rId2"/>
            <a:srcRect t="1394" b="38816"/>
            <a:stretch>
              <a:fillRect/>
            </a:stretch>
          </p:blipFill>
          <p:spPr>
            <a:xfrm>
              <a:off x="127000" y="88900"/>
              <a:ext cx="9917973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719" name="DSC_0052.jpg" descr="DSC_0052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0171973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7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7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7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7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7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7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7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3" fill="hold"/>
                                        <p:tgtEl>
                                          <p:spTgt spid="7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" grpId="1" build="p" bldLvl="5" animBg="1" advAuto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8" name="Hawaii 002.jpg" descr="Hawaii 002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44687" b="1312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72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77</a:t>
            </a:fld>
            <a:endParaRPr/>
          </a:p>
        </p:txBody>
      </p:sp>
      <p:sp>
        <p:nvSpPr>
          <p:cNvPr id="730" name="Graduation and Certificates of Completion"/>
          <p:cNvSpPr txBox="1"/>
          <p:nvPr/>
        </p:nvSpPr>
        <p:spPr>
          <a:xfrm>
            <a:off x="4041167" y="7491135"/>
            <a:ext cx="16555666" cy="37343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Cérémonie</a:t>
            </a:r>
            <a:r>
              <a:rPr lang="en-CA" dirty="0"/>
              <a:t> de fin </a:t>
            </a:r>
            <a:r>
              <a:rPr lang="en-CA" dirty="0" err="1"/>
              <a:t>d’études</a:t>
            </a:r>
            <a:r>
              <a:rPr lang="en-CA" dirty="0"/>
              <a:t> et remise de </a:t>
            </a:r>
            <a:r>
              <a:rPr lang="en-CA" dirty="0" err="1"/>
              <a:t>certificats</a:t>
            </a:r>
            <a:endParaRPr lang="en-CA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78</a:t>
            </a:fld>
            <a:endParaRPr/>
          </a:p>
        </p:txBody>
      </p:sp>
      <p:sp>
        <p:nvSpPr>
          <p:cNvPr id="733" name="We encourage you to conduct a graduation ceremony…"/>
          <p:cNvSpPr txBox="1">
            <a:spLocks noGrp="1"/>
          </p:cNvSpPr>
          <p:nvPr>
            <p:ph type="body" sz="half" idx="1"/>
          </p:nvPr>
        </p:nvSpPr>
        <p:spPr>
          <a:xfrm>
            <a:off x="9659540" y="3778249"/>
            <a:ext cx="13829110" cy="9258301"/>
          </a:xfrm>
          <a:prstGeom prst="rect">
            <a:avLst/>
          </a:prstGeom>
        </p:spPr>
        <p:txBody>
          <a:bodyPr anchor="t">
            <a:normAutofit lnSpcReduction="10000"/>
          </a:bodyPr>
          <a:lstStyle/>
          <a:p>
            <a:pPr marL="548639" indent="-548639" defTabSz="619125">
              <a:lnSpc>
                <a:spcPct val="120000"/>
              </a:lnSpc>
              <a:spcBef>
                <a:spcPts val="2400"/>
              </a:spcBef>
              <a:buSzPct val="60000"/>
              <a:defRPr sz="472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Nous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encourageons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organiser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cérémonie</a:t>
            </a:r>
            <a:r>
              <a:rPr lang="en-CA" dirty="0"/>
              <a:t> de remise des </a:t>
            </a:r>
            <a:r>
              <a:rPr lang="en-CA" dirty="0" err="1"/>
              <a:t>diplômes</a:t>
            </a:r>
            <a:endParaRPr lang="en-CA" dirty="0"/>
          </a:p>
          <a:p>
            <a:pPr marL="548639" indent="-548639" defTabSz="619125">
              <a:lnSpc>
                <a:spcPct val="120000"/>
              </a:lnSpc>
              <a:spcBef>
                <a:spcPts val="2400"/>
              </a:spcBef>
              <a:buSzPct val="60000"/>
              <a:defRPr sz="472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CFBP </a:t>
            </a:r>
            <a:r>
              <a:rPr lang="en-CA" dirty="0" err="1"/>
              <a:t>n'ordonne</a:t>
            </a:r>
            <a:r>
              <a:rPr lang="en-CA" dirty="0"/>
              <a:t> </a:t>
            </a:r>
            <a:r>
              <a:rPr lang="en-CA" dirty="0" err="1"/>
              <a:t>personne</a:t>
            </a:r>
            <a:endParaRPr lang="en-CA" dirty="0"/>
          </a:p>
          <a:p>
            <a:pPr marL="548639" indent="-548639" defTabSz="619125">
              <a:lnSpc>
                <a:spcPct val="120000"/>
              </a:lnSpc>
              <a:spcBef>
                <a:spcPts val="2400"/>
              </a:spcBef>
              <a:buSzPct val="60000"/>
              <a:defRPr sz="472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CFBP ne </a:t>
            </a:r>
            <a:r>
              <a:rPr lang="en-CA" dirty="0" err="1"/>
              <a:t>délivre</a:t>
            </a:r>
            <a:r>
              <a:rPr lang="en-CA" dirty="0"/>
              <a:t> pas de </a:t>
            </a:r>
            <a:r>
              <a:rPr lang="en-CA" dirty="0" err="1"/>
              <a:t>diplômes</a:t>
            </a:r>
            <a:r>
              <a:rPr lang="en-CA" dirty="0"/>
              <a:t>.</a:t>
            </a:r>
          </a:p>
          <a:p>
            <a:pPr marL="548639" indent="-548639" defTabSz="619125">
              <a:lnSpc>
                <a:spcPct val="120000"/>
              </a:lnSpc>
              <a:spcBef>
                <a:spcPts val="2400"/>
              </a:spcBef>
              <a:buSzPct val="60000"/>
              <a:defRPr sz="472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CFBP </a:t>
            </a:r>
            <a:r>
              <a:rPr lang="en-CA" dirty="0" err="1"/>
              <a:t>délivre</a:t>
            </a:r>
            <a:r>
              <a:rPr lang="en-CA" dirty="0"/>
              <a:t> quatre </a:t>
            </a:r>
            <a:r>
              <a:rPr lang="en-CA" dirty="0" err="1"/>
              <a:t>certificats</a:t>
            </a:r>
            <a:r>
              <a:rPr lang="en-CA" dirty="0"/>
              <a:t> </a:t>
            </a:r>
            <a:r>
              <a:rPr lang="en-CA" dirty="0" err="1"/>
              <a:t>différents</a:t>
            </a:r>
            <a:endParaRPr lang="en-CA" dirty="0"/>
          </a:p>
          <a:p>
            <a:pPr marL="548639" indent="-548639" defTabSz="619125">
              <a:lnSpc>
                <a:spcPct val="120000"/>
              </a:lnSpc>
              <a:spcBef>
                <a:spcPts val="2400"/>
              </a:spcBef>
              <a:buSzPct val="60000"/>
              <a:defRPr sz="472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pouvez</a:t>
            </a:r>
            <a:r>
              <a:rPr lang="en-CA" dirty="0"/>
              <a:t> </a:t>
            </a:r>
            <a:r>
              <a:rPr lang="en-CA" dirty="0" err="1"/>
              <a:t>produire</a:t>
            </a:r>
            <a:r>
              <a:rPr lang="en-CA" dirty="0"/>
              <a:t> </a:t>
            </a:r>
            <a:r>
              <a:rPr lang="en-CA" dirty="0" err="1"/>
              <a:t>vos</a:t>
            </a:r>
            <a:r>
              <a:rPr lang="en-CA" dirty="0"/>
              <a:t> </a:t>
            </a:r>
            <a:r>
              <a:rPr lang="en-CA" dirty="0" err="1"/>
              <a:t>propres</a:t>
            </a:r>
            <a:r>
              <a:rPr lang="en-CA" dirty="0"/>
              <a:t> </a:t>
            </a:r>
            <a:r>
              <a:rPr lang="en-CA" dirty="0" err="1"/>
              <a:t>certificats</a:t>
            </a:r>
            <a:r>
              <a:rPr lang="en-CA" dirty="0"/>
              <a:t> </a:t>
            </a:r>
            <a:r>
              <a:rPr lang="en-CA" dirty="0" err="1"/>
              <a:t>ou</a:t>
            </a:r>
            <a:r>
              <a:rPr lang="en-CA" dirty="0"/>
              <a:t> nous </a:t>
            </a:r>
            <a:r>
              <a:rPr lang="en-CA" dirty="0" err="1"/>
              <a:t>pouvons</a:t>
            </a:r>
            <a:r>
              <a:rPr lang="en-CA" dirty="0"/>
              <a:t> </a:t>
            </a:r>
            <a:r>
              <a:rPr lang="en-CA" dirty="0" err="1"/>
              <a:t>en</a:t>
            </a:r>
            <a:r>
              <a:rPr lang="en-CA" dirty="0"/>
              <a:t> </a:t>
            </a:r>
            <a:r>
              <a:rPr lang="en-CA" dirty="0" err="1"/>
              <a:t>fournir</a:t>
            </a:r>
            <a:r>
              <a:rPr lang="en-CA" dirty="0"/>
              <a:t> un pour 1,50 $ </a:t>
            </a:r>
            <a:r>
              <a:rPr lang="en-CA" dirty="0" err="1"/>
              <a:t>chacun</a:t>
            </a:r>
            <a:r>
              <a:rPr lang="en-CA" dirty="0"/>
              <a:t>.</a:t>
            </a:r>
          </a:p>
          <a:p>
            <a:pPr marL="548639" indent="-548639" defTabSz="619125">
              <a:lnSpc>
                <a:spcPct val="120000"/>
              </a:lnSpc>
              <a:spcBef>
                <a:spcPts val="2400"/>
              </a:spcBef>
              <a:buSzPct val="60000"/>
              <a:defRPr sz="472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fr-FR" sz="4725" dirty="0">
                <a:sym typeface="Times New Roman"/>
              </a:rPr>
              <a:t>Des copies couleur sont disponibles dans </a:t>
            </a:r>
            <a:r>
              <a:rPr lang="en-CA" dirty="0" err="1"/>
              <a:t>votre</a:t>
            </a:r>
            <a:r>
              <a:rPr lang="en-CA" dirty="0"/>
              <a:t> guide de formation des </a:t>
            </a:r>
            <a:r>
              <a:rPr lang="en-CA" dirty="0" err="1"/>
              <a:t>enseignants</a:t>
            </a:r>
            <a:r>
              <a:rPr lang="en-CA" dirty="0"/>
              <a:t>.</a:t>
            </a:r>
          </a:p>
        </p:txBody>
      </p:sp>
      <p:grpSp>
        <p:nvGrpSpPr>
          <p:cNvPr id="736" name="GARDNER-R1-022-9A.jpg"/>
          <p:cNvGrpSpPr/>
          <p:nvPr/>
        </p:nvGrpSpPr>
        <p:grpSpPr>
          <a:xfrm>
            <a:off x="831850" y="3638550"/>
            <a:ext cx="8578057" cy="9258300"/>
            <a:chOff x="0" y="0"/>
            <a:chExt cx="8578056" cy="9258300"/>
          </a:xfrm>
        </p:grpSpPr>
        <p:pic>
          <p:nvPicPr>
            <p:cNvPr id="735" name="GARDNER-R1-022-9A.jpg" descr="GARDNER-R1-022-9A.jpg"/>
            <p:cNvPicPr>
              <a:picLocks noChangeAspect="1"/>
            </p:cNvPicPr>
            <p:nvPr/>
          </p:nvPicPr>
          <p:blipFill>
            <a:blip r:embed="rId2"/>
            <a:srcRect l="25091" t="12000" r="28643" b="12000"/>
            <a:stretch>
              <a:fillRect/>
            </a:stretch>
          </p:blipFill>
          <p:spPr>
            <a:xfrm>
              <a:off x="127000" y="88900"/>
              <a:ext cx="8324057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734" name="GARDNER-R1-022-9A.jpg" descr="GARDNER-R1-022-9A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8578057" cy="9258300"/>
            </a:xfrm>
            <a:prstGeom prst="rect">
              <a:avLst/>
            </a:prstGeom>
            <a:effectLst/>
          </p:spPr>
        </p:pic>
      </p:grpSp>
      <p:sp>
        <p:nvSpPr>
          <p:cNvPr id="737" name="Graduation and Certificates of Comple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Cérémonie</a:t>
            </a:r>
            <a:r>
              <a:rPr lang="en-CA" dirty="0"/>
              <a:t> de fin </a:t>
            </a:r>
            <a:r>
              <a:rPr lang="en-CA" dirty="0" err="1"/>
              <a:t>d’études</a:t>
            </a:r>
            <a:r>
              <a:rPr lang="en-CA" dirty="0"/>
              <a:t> et remise de </a:t>
            </a:r>
            <a:r>
              <a:rPr lang="en-CA" dirty="0" err="1"/>
              <a:t>certificats</a:t>
            </a:r>
            <a:endParaRPr dirty="0"/>
          </a:p>
        </p:txBody>
      </p:sp>
      <p:grpSp>
        <p:nvGrpSpPr>
          <p:cNvPr id="740" name="GARDNER-R1-022-9A.jpg"/>
          <p:cNvGrpSpPr/>
          <p:nvPr/>
        </p:nvGrpSpPr>
        <p:grpSpPr>
          <a:xfrm>
            <a:off x="26231849" y="33153349"/>
            <a:ext cx="10233225" cy="9258301"/>
            <a:chOff x="0" y="0"/>
            <a:chExt cx="10233223" cy="9258300"/>
          </a:xfrm>
        </p:grpSpPr>
        <p:pic>
          <p:nvPicPr>
            <p:cNvPr id="739" name="GARDNER-R1-022-9A.jpg" descr="GARDNER-R1-022-9A.jpg"/>
            <p:cNvPicPr>
              <a:picLocks noChangeAspect="1"/>
            </p:cNvPicPr>
            <p:nvPr/>
          </p:nvPicPr>
          <p:blipFill>
            <a:blip r:embed="rId2"/>
            <a:srcRect l="22267" t="10054" r="22267" b="13946"/>
            <a:stretch>
              <a:fillRect/>
            </a:stretch>
          </p:blipFill>
          <p:spPr>
            <a:xfrm>
              <a:off x="127000" y="88900"/>
              <a:ext cx="9979224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738" name="GARDNER-R1-022-9A.jpg" descr="GARDNER-R1-022-9A.jpg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1" y="0"/>
              <a:ext cx="10233225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99"/>
                                        <p:tgtEl>
                                          <p:spTgt spid="7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99"/>
                                        <p:tgtEl>
                                          <p:spTgt spid="7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7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99"/>
                                        <p:tgtEl>
                                          <p:spTgt spid="7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7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99"/>
                                        <p:tgtEl>
                                          <p:spTgt spid="7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7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99"/>
                                        <p:tgtEl>
                                          <p:spTgt spid="7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7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99"/>
                                        <p:tgtEl>
                                          <p:spTgt spid="7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7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99"/>
                                        <p:tgtEl>
                                          <p:spTgt spid="7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3" grpId="1" build="p" bldLvl="5" animBg="1" advAuto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rPr/>
              <a:t>79</a:t>
            </a:fld>
            <a:endParaRPr/>
          </a:p>
        </p:txBody>
      </p:sp>
      <p:pic>
        <p:nvPicPr>
          <p:cNvPr id="3" name="Picture 2" descr="A certificate with a gold border&#10;&#10;Description automatically generated">
            <a:extLst>
              <a:ext uri="{FF2B5EF4-FFF2-40B4-BE49-F238E27FC236}">
                <a16:creationId xmlns:a16="http://schemas.microsoft.com/office/drawing/2014/main" id="{BE6A380B-429D-4D7A-FC8D-E2369AE4B7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0940" y="225812"/>
            <a:ext cx="16962120" cy="132643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rPr/>
              <a:t>80</a:t>
            </a:fld>
            <a:endParaRPr/>
          </a:p>
        </p:txBody>
      </p:sp>
      <p:pic>
        <p:nvPicPr>
          <p:cNvPr id="3" name="Picture 2" descr="A certificate with a gold coin&#10;&#10;Description automatically generated">
            <a:extLst>
              <a:ext uri="{FF2B5EF4-FFF2-40B4-BE49-F238E27FC236}">
                <a16:creationId xmlns:a16="http://schemas.microsoft.com/office/drawing/2014/main" id="{CC2ECDDD-D80B-D3EA-7CD9-1375FA7A8E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8974" y="307789"/>
            <a:ext cx="17146052" cy="1340821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4" name="Greg &amp; Pastor Evans Wekesa.jpg" descr="Greg &amp; Pastor Evans Wekesa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12500" b="12500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7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81</a:t>
            </a:fld>
            <a:endParaRPr/>
          </a:p>
        </p:txBody>
      </p:sp>
      <p:sp>
        <p:nvSpPr>
          <p:cNvPr id="756" name="Non-exclusive…"/>
          <p:cNvSpPr txBox="1"/>
          <p:nvPr/>
        </p:nvSpPr>
        <p:spPr>
          <a:xfrm>
            <a:off x="3098291" y="8490201"/>
            <a:ext cx="18187418" cy="3734356"/>
          </a:xfrm>
          <a:prstGeom prst="rect">
            <a:avLst/>
          </a:prstGeom>
          <a:ln w="12700">
            <a:miter lim="400000"/>
          </a:ln>
          <a:effectLst>
            <a:outerShdw blurRad="279400" dir="5400000" rotWithShape="0">
              <a:srgbClr val="000000">
                <a:alpha val="84642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Non </a:t>
            </a:r>
            <a:r>
              <a:rPr lang="en-CA" dirty="0" err="1"/>
              <a:t>exclusif</a:t>
            </a:r>
            <a:r>
              <a:rPr lang="en-CA" dirty="0"/>
              <a:t> </a:t>
            </a:r>
          </a:p>
          <a:p>
            <a: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Accord de </a:t>
            </a:r>
            <a:r>
              <a:rPr lang="en-CA" dirty="0" err="1"/>
              <a:t>partenariat</a:t>
            </a:r>
            <a:endParaRPr lang="en-CA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DSC00222.jpg" descr="DSC00222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3386527" y="3647498"/>
            <a:ext cx="10171973" cy="9258301"/>
          </a:xfrm>
          <a:prstGeom prst="rect">
            <a:avLst/>
          </a:prstGeom>
        </p:spPr>
      </p:pic>
      <p:sp>
        <p:nvSpPr>
          <p:cNvPr id="759" name="Reporting and Evalu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Rapport et </a:t>
            </a:r>
            <a:r>
              <a:rPr lang="en-CA" dirty="0" err="1"/>
              <a:t>évaluation</a:t>
            </a:r>
            <a:endParaRPr dirty="0"/>
          </a:p>
        </p:txBody>
      </p:sp>
      <p:sp>
        <p:nvSpPr>
          <p:cNvPr id="760" name="Partners report on the status of classes twice a year or when requested…"/>
          <p:cNvSpPr txBox="1">
            <a:spLocks noGrp="1"/>
          </p:cNvSpPr>
          <p:nvPr>
            <p:ph type="body" sz="half" idx="1"/>
          </p:nvPr>
        </p:nvSpPr>
        <p:spPr>
          <a:xfrm>
            <a:off x="933450" y="3803650"/>
            <a:ext cx="11784344" cy="89281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542543" indent="-542543" defTabSz="734694">
              <a:spcBef>
                <a:spcPts val="3000"/>
              </a:spcBef>
              <a:buSzPct val="60000"/>
              <a:defRPr sz="534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partenaires</a:t>
            </a:r>
            <a:r>
              <a:rPr lang="en-CA" dirty="0"/>
              <a:t> </a:t>
            </a:r>
            <a:r>
              <a:rPr lang="en-CA" dirty="0" err="1"/>
              <a:t>rendent</a:t>
            </a:r>
            <a:r>
              <a:rPr lang="en-CA" dirty="0"/>
              <a:t> </a:t>
            </a:r>
            <a:r>
              <a:rPr lang="en-CA" dirty="0" err="1"/>
              <a:t>compte</a:t>
            </a:r>
            <a:r>
              <a:rPr lang="en-CA" dirty="0"/>
              <a:t> de </a:t>
            </a:r>
            <a:r>
              <a:rPr lang="en-CA" dirty="0" err="1"/>
              <a:t>l'état</a:t>
            </a:r>
            <a:r>
              <a:rPr lang="en-CA" dirty="0"/>
              <a:t> des classes deux </a:t>
            </a:r>
            <a:r>
              <a:rPr lang="en-CA" dirty="0" err="1"/>
              <a:t>fois</a:t>
            </a:r>
            <a:r>
              <a:rPr lang="en-CA" dirty="0"/>
              <a:t> par an </a:t>
            </a:r>
            <a:r>
              <a:rPr lang="en-CA" dirty="0" err="1"/>
              <a:t>ou</a:t>
            </a:r>
            <a:r>
              <a:rPr lang="en-CA" dirty="0"/>
              <a:t> sur </a:t>
            </a:r>
            <a:r>
              <a:rPr lang="en-CA" dirty="0" err="1"/>
              <a:t>demande</a:t>
            </a:r>
            <a:r>
              <a:rPr lang="en-CA" dirty="0"/>
              <a:t>.</a:t>
            </a:r>
          </a:p>
          <a:p>
            <a:pPr marL="542543" indent="-542543" defTabSz="734694">
              <a:spcBef>
                <a:spcPts val="3000"/>
              </a:spcBef>
              <a:buSzPct val="60000"/>
              <a:defRPr sz="534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partenaires</a:t>
            </a:r>
            <a:r>
              <a:rPr lang="en-CA" dirty="0"/>
              <a:t> </a:t>
            </a:r>
            <a:r>
              <a:rPr lang="en-CA" dirty="0" err="1"/>
              <a:t>signalent</a:t>
            </a:r>
            <a:r>
              <a:rPr lang="en-CA" dirty="0"/>
              <a:t> </a:t>
            </a:r>
            <a:r>
              <a:rPr lang="en-CA" dirty="0" err="1"/>
              <a:t>toutes</a:t>
            </a:r>
            <a:r>
              <a:rPr lang="en-CA" dirty="0"/>
              <a:t> les </a:t>
            </a:r>
            <a:r>
              <a:rPr lang="en-CA" dirty="0" err="1"/>
              <a:t>nouvelles</a:t>
            </a:r>
            <a:r>
              <a:rPr lang="en-CA" dirty="0"/>
              <a:t> classes, y </a:t>
            </a:r>
            <a:r>
              <a:rPr lang="en-CA" dirty="0" err="1"/>
              <a:t>compris</a:t>
            </a:r>
            <a:r>
              <a:rPr lang="en-CA" dirty="0"/>
              <a:t> le lieu, </a:t>
            </a:r>
            <a:r>
              <a:rPr lang="en-CA" dirty="0" err="1"/>
              <a:t>l'enseignant</a:t>
            </a:r>
            <a:r>
              <a:rPr lang="en-CA" dirty="0"/>
              <a:t> et le </a:t>
            </a:r>
            <a:r>
              <a:rPr lang="en-CA" dirty="0" err="1"/>
              <a:t>nombre</a:t>
            </a:r>
            <a:r>
              <a:rPr lang="en-CA" dirty="0"/>
              <a:t> </a:t>
            </a:r>
            <a:r>
              <a:rPr lang="en-CA" dirty="0" err="1"/>
              <a:t>d'étudiants</a:t>
            </a:r>
            <a:r>
              <a:rPr lang="en-CA" dirty="0"/>
              <a:t>.</a:t>
            </a:r>
          </a:p>
          <a:p>
            <a:pPr marL="542543" indent="-542543" defTabSz="734694">
              <a:spcBef>
                <a:spcPts val="3000"/>
              </a:spcBef>
              <a:buSzPct val="60000"/>
              <a:defRPr sz="534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Les </a:t>
            </a:r>
            <a:r>
              <a:rPr lang="en-CA" dirty="0" err="1"/>
              <a:t>partenaires</a:t>
            </a:r>
            <a:r>
              <a:rPr lang="en-CA" dirty="0"/>
              <a:t> </a:t>
            </a:r>
            <a:r>
              <a:rPr lang="en-CA" dirty="0" err="1"/>
              <a:t>signalent</a:t>
            </a:r>
            <a:r>
              <a:rPr lang="en-CA" dirty="0"/>
              <a:t> </a:t>
            </a:r>
            <a:r>
              <a:rPr lang="en-CA" dirty="0" err="1"/>
              <a:t>lorsqu'une</a:t>
            </a:r>
            <a:r>
              <a:rPr lang="en-CA" dirty="0"/>
              <a:t> </a:t>
            </a:r>
            <a:r>
              <a:rPr lang="en-CA" dirty="0" err="1"/>
              <a:t>classe</a:t>
            </a:r>
            <a:r>
              <a:rPr lang="en-CA" dirty="0"/>
              <a:t> du CFBP </a:t>
            </a:r>
            <a:r>
              <a:rPr lang="en-CA" dirty="0" err="1"/>
              <a:t>ou</a:t>
            </a:r>
            <a:r>
              <a:rPr lang="en-CA" dirty="0"/>
              <a:t> du FBLC </a:t>
            </a:r>
            <a:r>
              <a:rPr lang="en-CA" dirty="0" err="1"/>
              <a:t>obtient</a:t>
            </a:r>
            <a:r>
              <a:rPr lang="en-CA" dirty="0"/>
              <a:t> son </a:t>
            </a:r>
            <a:r>
              <a:rPr lang="en-CA" dirty="0" err="1"/>
              <a:t>certificat</a:t>
            </a:r>
            <a:r>
              <a:rPr lang="en-CA" dirty="0"/>
              <a:t>.</a:t>
            </a:r>
          </a:p>
          <a:p>
            <a:pPr marL="542543" indent="-542543" defTabSz="734694">
              <a:spcBef>
                <a:spcPts val="3000"/>
              </a:spcBef>
              <a:buSzPct val="60000"/>
              <a:defRPr sz="534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Un </a:t>
            </a:r>
            <a:r>
              <a:rPr lang="en-CA" dirty="0" err="1"/>
              <a:t>représentant</a:t>
            </a:r>
            <a:r>
              <a:rPr lang="en-CA" dirty="0"/>
              <a:t> du CFBP </a:t>
            </a:r>
            <a:r>
              <a:rPr lang="en-CA" dirty="0" err="1"/>
              <a:t>peut</a:t>
            </a:r>
            <a:r>
              <a:rPr lang="en-CA" dirty="0"/>
              <a:t> se </a:t>
            </a:r>
            <a:r>
              <a:rPr lang="en-CA" dirty="0" err="1"/>
              <a:t>rendre</a:t>
            </a:r>
            <a:r>
              <a:rPr lang="en-CA" dirty="0"/>
              <a:t> dans la </a:t>
            </a:r>
            <a:r>
              <a:rPr lang="en-CA" dirty="0" err="1"/>
              <a:t>région</a:t>
            </a:r>
            <a:r>
              <a:rPr lang="en-CA" dirty="0"/>
              <a:t> </a:t>
            </a:r>
            <a:r>
              <a:rPr lang="en-CA" dirty="0" err="1"/>
              <a:t>où</a:t>
            </a:r>
            <a:r>
              <a:rPr lang="en-CA" dirty="0"/>
              <a:t>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donnez</a:t>
            </a:r>
            <a:r>
              <a:rPr lang="en-CA" dirty="0"/>
              <a:t> des </a:t>
            </a:r>
            <a:r>
              <a:rPr lang="en-CA" dirty="0" err="1"/>
              <a:t>cours</a:t>
            </a:r>
            <a:r>
              <a:rPr lang="en-CA" dirty="0"/>
              <a:t> pour la </a:t>
            </a:r>
            <a:r>
              <a:rPr lang="en-CA" dirty="0" err="1"/>
              <a:t>cérémonie</a:t>
            </a:r>
            <a:r>
              <a:rPr lang="en-CA" dirty="0"/>
              <a:t> de remise des </a:t>
            </a:r>
            <a:r>
              <a:rPr lang="en-CA" dirty="0" err="1"/>
              <a:t>certificats</a:t>
            </a:r>
            <a:r>
              <a:rPr lang="en-CA" dirty="0"/>
              <a:t>.</a:t>
            </a:r>
          </a:p>
        </p:txBody>
      </p:sp>
      <p:sp>
        <p:nvSpPr>
          <p:cNvPr id="76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82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6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6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7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7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7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0" grpId="1" build="p" bldLvl="5" animBg="1" advAuto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3" name="BTCP centre.jpg" descr="BTCP centre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 flipH="1">
            <a:off x="13386527" y="3647498"/>
            <a:ext cx="10171973" cy="9258301"/>
          </a:xfrm>
          <a:prstGeom prst="rect">
            <a:avLst/>
          </a:prstGeom>
        </p:spPr>
      </p:pic>
      <p:sp>
        <p:nvSpPr>
          <p:cNvPr id="764" name="Transla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Traductions</a:t>
            </a:r>
            <a:endParaRPr dirty="0"/>
          </a:p>
        </p:txBody>
      </p:sp>
      <p:sp>
        <p:nvSpPr>
          <p:cNvPr id="765" name="The BTCP curriculum is available in more than 30 languages…"/>
          <p:cNvSpPr txBox="1">
            <a:spLocks noGrp="1"/>
          </p:cNvSpPr>
          <p:nvPr>
            <p:ph type="body" sz="half" idx="1"/>
          </p:nvPr>
        </p:nvSpPr>
        <p:spPr>
          <a:xfrm>
            <a:off x="933450" y="3803650"/>
            <a:ext cx="11784344" cy="89281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609599" indent="-609599">
              <a:spcBef>
                <a:spcPts val="3400"/>
              </a:spcBef>
              <a:buSzPct val="60000"/>
              <a:defRPr sz="6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programme </a:t>
            </a:r>
            <a:r>
              <a:rPr lang="en-CA" dirty="0" err="1"/>
              <a:t>d'études</a:t>
            </a:r>
            <a:r>
              <a:rPr lang="en-CA" dirty="0"/>
              <a:t> du CFBP </a:t>
            </a:r>
            <a:r>
              <a:rPr lang="en-CA" dirty="0" err="1"/>
              <a:t>est</a:t>
            </a:r>
            <a:r>
              <a:rPr lang="en-CA" dirty="0"/>
              <a:t> disponible dans plus de 30 </a:t>
            </a:r>
            <a:r>
              <a:rPr lang="en-CA" dirty="0" err="1"/>
              <a:t>langues</a:t>
            </a:r>
            <a:r>
              <a:rPr lang="en-CA" dirty="0"/>
              <a:t>.</a:t>
            </a:r>
          </a:p>
          <a:p>
            <a:pPr marL="609599" indent="-609599">
              <a:spcBef>
                <a:spcPts val="3400"/>
              </a:spcBef>
              <a:buSzPct val="60000"/>
              <a:defRPr sz="6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Si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souhaitez</a:t>
            </a:r>
            <a:r>
              <a:rPr lang="en-CA" dirty="0"/>
              <a:t> </a:t>
            </a:r>
            <a:r>
              <a:rPr lang="en-CA" dirty="0" err="1"/>
              <a:t>traduire</a:t>
            </a:r>
            <a:r>
              <a:rPr lang="en-CA" dirty="0"/>
              <a:t> le programme </a:t>
            </a:r>
            <a:r>
              <a:rPr lang="en-CA" dirty="0" err="1"/>
              <a:t>d'études</a:t>
            </a:r>
            <a:r>
              <a:rPr lang="en-CA" dirty="0"/>
              <a:t> du CFBP, </a:t>
            </a:r>
            <a:r>
              <a:rPr lang="en-CA" dirty="0" err="1"/>
              <a:t>veuillez</a:t>
            </a:r>
            <a:r>
              <a:rPr lang="en-CA" dirty="0"/>
              <a:t> </a:t>
            </a:r>
            <a:r>
              <a:rPr lang="en-CA" dirty="0" err="1"/>
              <a:t>envoyer</a:t>
            </a:r>
            <a:r>
              <a:rPr lang="en-CA" dirty="0"/>
              <a:t> un courriel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matt@btcp.com</a:t>
            </a:r>
            <a:r>
              <a:rPr lang="en-CA" dirty="0"/>
              <a:t>.</a:t>
            </a:r>
          </a:p>
          <a:p>
            <a:pPr marL="609599" indent="-609599">
              <a:spcBef>
                <a:spcPts val="3400"/>
              </a:spcBef>
              <a:buSzPct val="60000"/>
              <a:defRPr sz="6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La </a:t>
            </a:r>
            <a:r>
              <a:rPr lang="en-CA" dirty="0" err="1"/>
              <a:t>traduction</a:t>
            </a:r>
            <a:r>
              <a:rPr lang="en-CA" dirty="0"/>
              <a:t> du programme </a:t>
            </a:r>
            <a:r>
              <a:rPr lang="en-CA" dirty="0" err="1"/>
              <a:t>d'études</a:t>
            </a:r>
            <a:r>
              <a:rPr lang="en-CA" dirty="0"/>
              <a:t> du CFBP </a:t>
            </a:r>
            <a:r>
              <a:rPr lang="en-CA" dirty="0" err="1"/>
              <a:t>n'est</a:t>
            </a:r>
            <a:r>
              <a:rPr lang="en-CA" dirty="0"/>
              <a:t> pas </a:t>
            </a:r>
            <a:r>
              <a:rPr lang="en-CA" dirty="0" err="1"/>
              <a:t>autorisée</a:t>
            </a:r>
            <a:r>
              <a:rPr lang="en-CA" dirty="0"/>
              <a:t> sans accord </a:t>
            </a:r>
            <a:r>
              <a:rPr lang="en-CA" dirty="0" err="1"/>
              <a:t>préalable</a:t>
            </a:r>
            <a:r>
              <a:rPr lang="en-CA" dirty="0"/>
              <a:t>.</a:t>
            </a:r>
          </a:p>
        </p:txBody>
      </p:sp>
      <p:sp>
        <p:nvSpPr>
          <p:cNvPr id="76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83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6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6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7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7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5" grpId="1" build="p" bldLvl="5" animBg="1" advAuto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" name="Rainbow over the Zambian grasslands.jpg" descr="Rainbow over the Zambian grasslands.jpg"/>
          <p:cNvPicPr>
            <a:picLocks noChangeAspect="1"/>
          </p:cNvPicPr>
          <p:nvPr/>
        </p:nvPicPr>
        <p:blipFill>
          <a:blip r:embed="rId2"/>
          <a:srcRect t="555" b="24444"/>
          <a:stretch>
            <a:fillRect/>
          </a:stretch>
        </p:blipFill>
        <p:spPr>
          <a:xfrm>
            <a:off x="-1" y="0"/>
            <a:ext cx="24384001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76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84</a:t>
            </a:fld>
            <a:endParaRPr/>
          </a:p>
        </p:txBody>
      </p:sp>
      <p:sp>
        <p:nvSpPr>
          <p:cNvPr id="770" name="Rectangle"/>
          <p:cNvSpPr/>
          <p:nvPr/>
        </p:nvSpPr>
        <p:spPr>
          <a:xfrm>
            <a:off x="1302593" y="1573345"/>
            <a:ext cx="10157962" cy="9541570"/>
          </a:xfrm>
          <a:prstGeom prst="rect">
            <a:avLst/>
          </a:prstGeom>
          <a:solidFill>
            <a:srgbClr val="FFFFFF">
              <a:alpha val="63660"/>
            </a:srgbClr>
          </a:solidFill>
          <a:ln w="12700">
            <a:miter lim="400000"/>
          </a:ln>
          <a:effectLst>
            <a:outerShdw blurRad="1130300" dir="5400000" rotWithShape="0">
              <a:srgbClr val="FFFFFF">
                <a:alpha val="19629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44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endParaRPr/>
          </a:p>
        </p:txBody>
      </p:sp>
      <p:sp>
        <p:nvSpPr>
          <p:cNvPr id="771" name="Rectangle"/>
          <p:cNvSpPr/>
          <p:nvPr/>
        </p:nvSpPr>
        <p:spPr>
          <a:xfrm>
            <a:off x="12273781" y="1573345"/>
            <a:ext cx="10996515" cy="9541570"/>
          </a:xfrm>
          <a:prstGeom prst="rect">
            <a:avLst/>
          </a:prstGeom>
          <a:solidFill>
            <a:srgbClr val="FFFFFF">
              <a:alpha val="63660"/>
            </a:srgbClr>
          </a:solidFill>
          <a:ln w="12700">
            <a:miter lim="400000"/>
          </a:ln>
          <a:effectLst>
            <a:outerShdw blurRad="1130300" dir="5400000" rotWithShape="0">
              <a:srgbClr val="FFFFFF">
                <a:alpha val="19629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44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pPr>
            <a:endParaRPr/>
          </a:p>
        </p:txBody>
      </p:sp>
      <p:sp>
        <p:nvSpPr>
          <p:cNvPr id="772" name="Provide a ready made program…"/>
          <p:cNvSpPr txBox="1">
            <a:spLocks noGrp="1"/>
          </p:cNvSpPr>
          <p:nvPr>
            <p:ph type="body" sz="half" idx="4294967295"/>
          </p:nvPr>
        </p:nvSpPr>
        <p:spPr>
          <a:xfrm>
            <a:off x="1840557" y="3443386"/>
            <a:ext cx="9185276" cy="7568110"/>
          </a:xfrm>
          <a:prstGeom prst="rect">
            <a:avLst/>
          </a:prstGeom>
        </p:spPr>
        <p:txBody>
          <a:bodyPr anchor="t">
            <a:normAutofit fontScale="92500" lnSpcReduction="10000"/>
          </a:bodyPr>
          <a:lstStyle/>
          <a:p>
            <a:pPr marL="487679" indent="-487679">
              <a:spcBef>
                <a:spcPts val="2100"/>
              </a:spcBef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Fournir</a:t>
            </a:r>
            <a:r>
              <a:rPr lang="en-CA" dirty="0"/>
              <a:t> un programme prêt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l'emploi</a:t>
            </a:r>
            <a:r>
              <a:rPr lang="en-CA" dirty="0"/>
              <a:t>	</a:t>
            </a:r>
          </a:p>
          <a:p>
            <a:pPr marL="487679" indent="-487679">
              <a:spcBef>
                <a:spcPts val="2100"/>
              </a:spcBef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Vous</a:t>
            </a:r>
            <a:r>
              <a:rPr lang="en-CA" dirty="0"/>
              <a:t> aider dans la multiplication</a:t>
            </a:r>
          </a:p>
          <a:p>
            <a:pPr marL="487679" indent="-487679">
              <a:spcBef>
                <a:spcPts val="2100"/>
              </a:spcBef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Fournir</a:t>
            </a:r>
            <a:r>
              <a:rPr lang="en-CA" dirty="0"/>
              <a:t> des </a:t>
            </a:r>
            <a:r>
              <a:rPr lang="en-CA" dirty="0" err="1"/>
              <a:t>manuels</a:t>
            </a:r>
            <a:r>
              <a:rPr lang="en-CA" dirty="0"/>
              <a:t> dans les </a:t>
            </a:r>
            <a:r>
              <a:rPr lang="en-CA" dirty="0" err="1"/>
              <a:t>langues</a:t>
            </a:r>
            <a:r>
              <a:rPr lang="en-CA" dirty="0"/>
              <a:t> </a:t>
            </a:r>
            <a:r>
              <a:rPr lang="en-CA" dirty="0" err="1"/>
              <a:t>disponibles</a:t>
            </a:r>
            <a:endParaRPr lang="en-CA" dirty="0"/>
          </a:p>
          <a:p>
            <a:pPr marL="487679" indent="-487679">
              <a:spcBef>
                <a:spcPts val="2100"/>
              </a:spcBef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soutenir</a:t>
            </a:r>
            <a:r>
              <a:rPr lang="en-CA" dirty="0"/>
              <a:t> dans la mise en </a:t>
            </a:r>
            <a:r>
              <a:rPr lang="en-CA" dirty="0" err="1"/>
              <a:t>œuvre</a:t>
            </a:r>
            <a:endParaRPr lang="en-CA" dirty="0"/>
          </a:p>
          <a:p>
            <a:pPr marL="487679" indent="-487679">
              <a:spcBef>
                <a:spcPts val="2100"/>
              </a:spcBef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Partager</a:t>
            </a:r>
            <a:r>
              <a:rPr lang="en-CA" dirty="0"/>
              <a:t> des conseils </a:t>
            </a:r>
            <a:r>
              <a:rPr lang="en-CA" dirty="0" err="1"/>
              <a:t>tirés</a:t>
            </a:r>
            <a:r>
              <a:rPr lang="en-CA" dirty="0"/>
              <a:t> de plus de 30 </a:t>
            </a:r>
            <a:r>
              <a:rPr lang="en-CA" dirty="0" err="1"/>
              <a:t>ans</a:t>
            </a:r>
            <a:r>
              <a:rPr lang="en-CA" dirty="0"/>
              <a:t> </a:t>
            </a:r>
            <a:r>
              <a:rPr lang="en-CA" dirty="0" err="1"/>
              <a:t>d'expérience</a:t>
            </a:r>
            <a:r>
              <a:rPr lang="en-CA" dirty="0"/>
              <a:t>	</a:t>
            </a:r>
          </a:p>
          <a:p>
            <a:pPr marL="487679" indent="-487679">
              <a:spcBef>
                <a:spcPts val="2100"/>
              </a:spcBef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mettre</a:t>
            </a:r>
            <a:r>
              <a:rPr lang="en-CA" dirty="0"/>
              <a:t> en </a:t>
            </a:r>
            <a:r>
              <a:rPr lang="en-CA" dirty="0" err="1"/>
              <a:t>réseau</a:t>
            </a:r>
            <a:r>
              <a:rPr lang="en-CA" dirty="0"/>
              <a:t> avec </a:t>
            </a:r>
            <a:r>
              <a:rPr lang="en-CA" dirty="0" err="1"/>
              <a:t>nos</a:t>
            </a:r>
            <a:r>
              <a:rPr lang="en-CA" dirty="0"/>
              <a:t> </a:t>
            </a:r>
            <a:r>
              <a:rPr lang="en-CA" dirty="0" err="1"/>
              <a:t>autres</a:t>
            </a:r>
            <a:r>
              <a:rPr lang="en-CA" dirty="0"/>
              <a:t> </a:t>
            </a:r>
            <a:r>
              <a:rPr lang="en-CA" dirty="0" err="1"/>
              <a:t>partenaires</a:t>
            </a:r>
            <a:endParaRPr lang="en-CA" dirty="0"/>
          </a:p>
          <a:p>
            <a:pPr marL="487679" indent="-487679">
              <a:spcBef>
                <a:spcPts val="2100"/>
              </a:spcBef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Fournir</a:t>
            </a:r>
            <a:r>
              <a:rPr lang="en-CA" dirty="0"/>
              <a:t> des </a:t>
            </a:r>
            <a:r>
              <a:rPr lang="en-CA" dirty="0" err="1"/>
              <a:t>certificats</a:t>
            </a:r>
            <a:r>
              <a:rPr lang="en-CA" dirty="0"/>
              <a:t> de fin </a:t>
            </a:r>
            <a:r>
              <a:rPr lang="en-CA" dirty="0" err="1"/>
              <a:t>d’études</a:t>
            </a:r>
            <a:r>
              <a:rPr lang="en-CA" dirty="0"/>
              <a:t> sur demande</a:t>
            </a:r>
          </a:p>
        </p:txBody>
      </p:sp>
      <p:sp>
        <p:nvSpPr>
          <p:cNvPr id="773" name="Pass on what you’ve learned at this TTW…"/>
          <p:cNvSpPr txBox="1"/>
          <p:nvPr/>
        </p:nvSpPr>
        <p:spPr>
          <a:xfrm>
            <a:off x="12785702" y="3443386"/>
            <a:ext cx="10157962" cy="75681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 fontScale="92500" lnSpcReduction="10000"/>
          </a:bodyPr>
          <a:lstStyle/>
          <a:p>
            <a:pPr marL="487679" indent="-487679" algn="l">
              <a:spcBef>
                <a:spcPts val="2100"/>
              </a:spcBef>
              <a:buClr>
                <a:srgbClr val="929292"/>
              </a:buClr>
              <a:buSzPct val="60000"/>
              <a:buFont typeface="Zapf Dingbats"/>
              <a:buChar char="❖"/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Transmettre</a:t>
            </a:r>
            <a:r>
              <a:rPr lang="en-CA" dirty="0"/>
              <a:t> </a:t>
            </a:r>
            <a:r>
              <a:rPr lang="en-CA" dirty="0" err="1"/>
              <a:t>ce</a:t>
            </a:r>
            <a:r>
              <a:rPr lang="en-CA" dirty="0"/>
              <a:t> que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avez</a:t>
            </a:r>
            <a:r>
              <a:rPr lang="en-CA" dirty="0"/>
              <a:t> </a:t>
            </a:r>
            <a:r>
              <a:rPr lang="en-CA" dirty="0" err="1"/>
              <a:t>appris</a:t>
            </a:r>
            <a:r>
              <a:rPr lang="en-CA" dirty="0"/>
              <a:t> </a:t>
            </a:r>
            <a:r>
              <a:rPr lang="en-CA" dirty="0" err="1"/>
              <a:t>lors</a:t>
            </a:r>
            <a:r>
              <a:rPr lang="en-CA" dirty="0"/>
              <a:t> de </a:t>
            </a:r>
            <a:r>
              <a:rPr lang="en-CA" dirty="0" err="1"/>
              <a:t>cet</a:t>
            </a:r>
            <a:r>
              <a:rPr lang="en-CA" dirty="0"/>
              <a:t> atelier de formation des </a:t>
            </a:r>
            <a:r>
              <a:rPr lang="en-CA" dirty="0" err="1"/>
              <a:t>enseignants</a:t>
            </a:r>
            <a:endParaRPr lang="en-CA" dirty="0"/>
          </a:p>
          <a:p>
            <a:pPr marL="487679" indent="-487679" algn="l">
              <a:spcBef>
                <a:spcPts val="2100"/>
              </a:spcBef>
              <a:buClr>
                <a:srgbClr val="929292"/>
              </a:buClr>
              <a:buSzPct val="60000"/>
              <a:buFont typeface="Zapf Dingbats"/>
              <a:buChar char="❖"/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Organiser </a:t>
            </a:r>
            <a:r>
              <a:rPr lang="en-CA" dirty="0" err="1"/>
              <a:t>vos</a:t>
            </a:r>
            <a:r>
              <a:rPr lang="en-CA" dirty="0"/>
              <a:t> </a:t>
            </a:r>
            <a:r>
              <a:rPr lang="en-CA" dirty="0" err="1"/>
              <a:t>cours</a:t>
            </a:r>
            <a:r>
              <a:rPr lang="en-CA" dirty="0"/>
              <a:t> de CFBP et de FBLC </a:t>
            </a:r>
            <a:r>
              <a:rPr lang="en-CA" dirty="0" err="1"/>
              <a:t>conformément</a:t>
            </a:r>
            <a:r>
              <a:rPr lang="en-CA" dirty="0"/>
              <a:t> aux </a:t>
            </a:r>
            <a:r>
              <a:rPr lang="en-CA" dirty="0" err="1"/>
              <a:t>normes</a:t>
            </a:r>
            <a:r>
              <a:rPr lang="en-CA" dirty="0"/>
              <a:t> </a:t>
            </a:r>
            <a:r>
              <a:rPr lang="en-CA" dirty="0" err="1"/>
              <a:t>requises</a:t>
            </a:r>
            <a:endParaRPr lang="en-CA" dirty="0"/>
          </a:p>
          <a:p>
            <a:pPr marL="487679" indent="-487679" algn="l">
              <a:spcBef>
                <a:spcPts val="2100"/>
              </a:spcBef>
              <a:buClr>
                <a:srgbClr val="929292"/>
              </a:buClr>
              <a:buSzPct val="60000"/>
              <a:buFont typeface="Zapf Dingbats"/>
              <a:buChar char="❖"/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Dispenser la formation dans un cadre </a:t>
            </a:r>
            <a:r>
              <a:rPr lang="en-CA" dirty="0" err="1"/>
              <a:t>réel</a:t>
            </a:r>
            <a:r>
              <a:rPr lang="en-CA" dirty="0"/>
              <a:t>, en face </a:t>
            </a:r>
            <a:r>
              <a:rPr lang="en-CA" dirty="0" err="1"/>
              <a:t>à</a:t>
            </a:r>
            <a:r>
              <a:rPr lang="en-CA" dirty="0"/>
              <a:t> face</a:t>
            </a:r>
          </a:p>
          <a:p>
            <a:pPr marL="487679" indent="-487679" algn="l">
              <a:spcBef>
                <a:spcPts val="2100"/>
              </a:spcBef>
              <a:buClr>
                <a:srgbClr val="929292"/>
              </a:buClr>
              <a:buSzPct val="60000"/>
              <a:buFont typeface="Zapf Dingbats"/>
              <a:buChar char="❖"/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Évaluer</a:t>
            </a:r>
            <a:r>
              <a:rPr lang="en-CA" dirty="0"/>
              <a:t> </a:t>
            </a:r>
            <a:r>
              <a:rPr lang="en-CA" dirty="0" err="1"/>
              <a:t>en</a:t>
            </a:r>
            <a:r>
              <a:rPr lang="en-CA" dirty="0"/>
              <a:t> </a:t>
            </a:r>
            <a:r>
              <a:rPr lang="en-CA" dirty="0" err="1"/>
              <a:t>continu</a:t>
            </a:r>
            <a:r>
              <a:rPr lang="en-CA" dirty="0"/>
              <a:t> la </a:t>
            </a:r>
            <a:r>
              <a:rPr lang="en-CA" dirty="0" err="1"/>
              <a:t>qualité</a:t>
            </a:r>
            <a:r>
              <a:rPr lang="en-CA" dirty="0"/>
              <a:t> de </a:t>
            </a:r>
            <a:r>
              <a:rPr lang="en-CA" dirty="0" err="1"/>
              <a:t>chaque</a:t>
            </a:r>
            <a:r>
              <a:rPr lang="en-CA" dirty="0"/>
              <a:t> </a:t>
            </a:r>
            <a:r>
              <a:rPr lang="en-CA" dirty="0" err="1"/>
              <a:t>classe</a:t>
            </a:r>
            <a:r>
              <a:rPr lang="en-CA" dirty="0"/>
              <a:t> </a:t>
            </a:r>
            <a:r>
              <a:rPr lang="en-CA" dirty="0" err="1"/>
              <a:t>afin</a:t>
            </a:r>
            <a:r>
              <a:rPr lang="en-CA" dirty="0"/>
              <a:t> de </a:t>
            </a:r>
            <a:r>
              <a:rPr lang="en-CA" dirty="0" err="1"/>
              <a:t>permettre</a:t>
            </a:r>
            <a:r>
              <a:rPr lang="en-CA" dirty="0"/>
              <a:t> </a:t>
            </a:r>
            <a:r>
              <a:rPr lang="en-CA" dirty="0" err="1"/>
              <a:t>une</a:t>
            </a:r>
            <a:r>
              <a:rPr lang="en-CA" dirty="0"/>
              <a:t> multiplication </a:t>
            </a:r>
            <a:r>
              <a:rPr lang="en-CA" dirty="0" err="1"/>
              <a:t>efficace</a:t>
            </a:r>
            <a:endParaRPr lang="en-CA" dirty="0"/>
          </a:p>
          <a:p>
            <a:pPr marL="487679" indent="-487679" algn="l">
              <a:spcBef>
                <a:spcPts val="2100"/>
              </a:spcBef>
              <a:buClr>
                <a:srgbClr val="929292"/>
              </a:buClr>
              <a:buSzPct val="60000"/>
              <a:buFont typeface="Zapf Dingbats"/>
              <a:buChar char="❖"/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Rendre</a:t>
            </a:r>
            <a:r>
              <a:rPr lang="en-CA" dirty="0"/>
              <a:t> compte au CFBP de </a:t>
            </a:r>
            <a:r>
              <a:rPr lang="en-CA" dirty="0" err="1"/>
              <a:t>l'état</a:t>
            </a:r>
            <a:r>
              <a:rPr lang="en-CA" dirty="0"/>
              <a:t> des classes </a:t>
            </a:r>
            <a:r>
              <a:rPr lang="en-CA" dirty="0" err="1"/>
              <a:t>existantes</a:t>
            </a:r>
            <a:r>
              <a:rPr lang="en-CA" dirty="0"/>
              <a:t> et de la remise de </a:t>
            </a:r>
            <a:r>
              <a:rPr lang="en-CA" dirty="0" err="1"/>
              <a:t>certificats</a:t>
            </a:r>
            <a:endParaRPr lang="en-CA" dirty="0"/>
          </a:p>
          <a:p>
            <a:pPr marL="487679" indent="-487679" algn="l">
              <a:spcBef>
                <a:spcPts val="2100"/>
              </a:spcBef>
              <a:buClr>
                <a:srgbClr val="929292"/>
              </a:buClr>
              <a:buSzPct val="60000"/>
              <a:buFont typeface="Zapf Dingbats"/>
              <a:buChar char="❖"/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Fournir</a:t>
            </a:r>
            <a:r>
              <a:rPr lang="en-CA" dirty="0"/>
              <a:t> des </a:t>
            </a:r>
            <a:r>
              <a:rPr lang="en-CA" dirty="0" err="1"/>
              <a:t>témoignages</a:t>
            </a:r>
            <a:r>
              <a:rPr lang="en-CA" dirty="0"/>
              <a:t> et des photos des classes </a:t>
            </a:r>
            <a:r>
              <a:rPr lang="en-CA" dirty="0" err="1"/>
              <a:t>lorsque</a:t>
            </a:r>
            <a:r>
              <a:rPr lang="en-CA" dirty="0"/>
              <a:t> </a:t>
            </a:r>
            <a:r>
              <a:rPr lang="en-CA" dirty="0" err="1"/>
              <a:t>cela</a:t>
            </a:r>
            <a:r>
              <a:rPr lang="en-CA" dirty="0"/>
              <a:t> </a:t>
            </a:r>
            <a:r>
              <a:rPr lang="en-CA" dirty="0" err="1"/>
              <a:t>est</a:t>
            </a:r>
            <a:r>
              <a:rPr lang="en-CA" dirty="0"/>
              <a:t> possible</a:t>
            </a:r>
          </a:p>
        </p:txBody>
      </p:sp>
      <p:sp>
        <p:nvSpPr>
          <p:cNvPr id="774" name="Our Part in Partnership:"/>
          <p:cNvSpPr txBox="1"/>
          <p:nvPr/>
        </p:nvSpPr>
        <p:spPr>
          <a:xfrm>
            <a:off x="1795214" y="1843583"/>
            <a:ext cx="10530980" cy="13175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>
            <a:lvl1pPr algn="l">
              <a:spcBef>
                <a:spcPts val="2100"/>
              </a:spcBef>
              <a:buClr>
                <a:srgbClr val="929292"/>
              </a:buClr>
              <a:buFont typeface="Zapf Dingbats"/>
              <a:defRPr sz="7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6000" dirty="0"/>
              <a:t>Notre </a:t>
            </a:r>
            <a:r>
              <a:rPr lang="en-CA" sz="6000" dirty="0" err="1"/>
              <a:t>rôle</a:t>
            </a:r>
            <a:r>
              <a:rPr lang="en-CA" sz="6000" dirty="0"/>
              <a:t> dans le </a:t>
            </a:r>
            <a:r>
              <a:rPr lang="en-CA" sz="6000" dirty="0" err="1"/>
              <a:t>partenariat</a:t>
            </a:r>
            <a:r>
              <a:rPr lang="en-CA" sz="6000" dirty="0"/>
              <a:t> :</a:t>
            </a:r>
          </a:p>
        </p:txBody>
      </p:sp>
      <p:sp>
        <p:nvSpPr>
          <p:cNvPr id="775" name="Your Part in Partnership:"/>
          <p:cNvSpPr txBox="1"/>
          <p:nvPr/>
        </p:nvSpPr>
        <p:spPr>
          <a:xfrm>
            <a:off x="12846149" y="1843583"/>
            <a:ext cx="10530980" cy="13175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>
            <a:lvl1pPr algn="l">
              <a:spcBef>
                <a:spcPts val="2100"/>
              </a:spcBef>
              <a:buClr>
                <a:srgbClr val="929292"/>
              </a:buClr>
              <a:buFont typeface="Zapf Dingbats"/>
              <a:defRPr sz="7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sz="6000" dirty="0" err="1"/>
              <a:t>Votre</a:t>
            </a:r>
            <a:r>
              <a:rPr lang="en-CA" sz="6000" dirty="0"/>
              <a:t> </a:t>
            </a:r>
            <a:r>
              <a:rPr lang="en-CA" sz="6000" dirty="0" err="1"/>
              <a:t>rôle</a:t>
            </a:r>
            <a:r>
              <a:rPr lang="en-CA" sz="6000" dirty="0"/>
              <a:t> dans le </a:t>
            </a:r>
            <a:r>
              <a:rPr lang="en-CA" sz="6000" dirty="0" err="1"/>
              <a:t>partenariat</a:t>
            </a:r>
            <a:r>
              <a:rPr lang="en-CA" sz="6000" dirty="0"/>
              <a:t> 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7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7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7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77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7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5" fill="hold"/>
                                        <p:tgtEl>
                                          <p:spTgt spid="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fill="hold"/>
                                        <p:tgtEl>
                                          <p:spTgt spid="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7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4" fill="hold"/>
                                        <p:tgtEl>
                                          <p:spTgt spid="7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7" fill="hold"/>
                                        <p:tgtEl>
                                          <p:spTgt spid="7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fill="hold"/>
                                        <p:tgtEl>
                                          <p:spTgt spid="7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2" grpId="1" build="p" bldLvl="5" animBg="1" advAuto="0"/>
      <p:bldP spid="773" grpId="2" build="p" bldLvl="5" animBg="1" advAuto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7" name="India-small.jpg" descr="India-small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4947" b="1028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77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rPr/>
              <a:t>85</a:t>
            </a:fld>
            <a:endParaRPr/>
          </a:p>
        </p:txBody>
      </p:sp>
      <p:sp>
        <p:nvSpPr>
          <p:cNvPr id="779" name="Questions &amp; Answers"/>
          <p:cNvSpPr txBox="1"/>
          <p:nvPr/>
        </p:nvSpPr>
        <p:spPr>
          <a:xfrm>
            <a:off x="3225291" y="8399076"/>
            <a:ext cx="18187418" cy="19184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Questions et </a:t>
            </a:r>
            <a:r>
              <a:rPr lang="en-CA" dirty="0" err="1"/>
              <a:t>réponses</a:t>
            </a:r>
            <a:endParaRPr lang="en-CA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86</a:t>
            </a:fld>
            <a:endParaRPr/>
          </a:p>
        </p:txBody>
      </p:sp>
      <p:sp>
        <p:nvSpPr>
          <p:cNvPr id="782" name="Our most effective partners screen candidates before admitting them to a BTCP program…"/>
          <p:cNvSpPr txBox="1">
            <a:spLocks noGrp="1"/>
          </p:cNvSpPr>
          <p:nvPr>
            <p:ph type="body" sz="half" idx="1"/>
          </p:nvPr>
        </p:nvSpPr>
        <p:spPr>
          <a:xfrm>
            <a:off x="9693406" y="3673574"/>
            <a:ext cx="13795244" cy="9052719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623011" indent="-623011" defTabSz="577850">
              <a:spcBef>
                <a:spcPts val="2300"/>
              </a:spcBef>
              <a:buSzPct val="60000"/>
              <a:defRPr sz="51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Nos </a:t>
            </a:r>
            <a:r>
              <a:rPr lang="en-CA" dirty="0" err="1"/>
              <a:t>partenaires</a:t>
            </a:r>
            <a:r>
              <a:rPr lang="en-CA" dirty="0"/>
              <a:t> les plus </a:t>
            </a:r>
            <a:r>
              <a:rPr lang="en-CA" dirty="0" err="1"/>
              <a:t>efficaces</a:t>
            </a:r>
            <a:r>
              <a:rPr lang="en-CA" dirty="0"/>
              <a:t> </a:t>
            </a:r>
            <a:r>
              <a:rPr lang="en-CA" dirty="0" err="1"/>
              <a:t>sélectionnent</a:t>
            </a:r>
            <a:r>
              <a:rPr lang="en-CA" dirty="0"/>
              <a:t> les </a:t>
            </a:r>
            <a:r>
              <a:rPr lang="en-CA" dirty="0" err="1"/>
              <a:t>candidats</a:t>
            </a:r>
            <a:r>
              <a:rPr lang="en-CA" dirty="0"/>
              <a:t> </a:t>
            </a:r>
            <a:r>
              <a:rPr lang="en-CA" dirty="0" err="1"/>
              <a:t>avant</a:t>
            </a:r>
            <a:r>
              <a:rPr lang="en-CA" dirty="0"/>
              <a:t> de les </a:t>
            </a:r>
            <a:r>
              <a:rPr lang="en-CA" dirty="0" err="1"/>
              <a:t>admettre</a:t>
            </a:r>
            <a:r>
              <a:rPr lang="en-CA" dirty="0"/>
              <a:t> dans un programme CFBP</a:t>
            </a:r>
          </a:p>
          <a:p>
            <a:pPr marL="623011" indent="-623011" defTabSz="577850">
              <a:spcBef>
                <a:spcPts val="2300"/>
              </a:spcBef>
              <a:buSzPct val="60000"/>
              <a:defRPr sz="51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Encourager la multiplication </a:t>
            </a:r>
            <a:r>
              <a:rPr lang="en-CA" dirty="0" err="1"/>
              <a:t>dès</a:t>
            </a:r>
            <a:r>
              <a:rPr lang="en-CA" dirty="0"/>
              <a:t> le début</a:t>
            </a:r>
          </a:p>
          <a:p>
            <a:pPr marL="623011" indent="-623011" defTabSz="577850">
              <a:spcBef>
                <a:spcPts val="2300"/>
              </a:spcBef>
              <a:buSzPct val="60000"/>
              <a:defRPr sz="51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Le programme </a:t>
            </a:r>
            <a:r>
              <a:rPr lang="en-CA" dirty="0" err="1"/>
              <a:t>est</a:t>
            </a:r>
            <a:r>
              <a:rPr lang="en-CA" dirty="0"/>
              <a:t> adaptable, </a:t>
            </a:r>
            <a:r>
              <a:rPr lang="en-CA" dirty="0" err="1"/>
              <a:t>mais</a:t>
            </a:r>
            <a:r>
              <a:rPr lang="en-CA" dirty="0"/>
              <a:t> pas </a:t>
            </a:r>
            <a:r>
              <a:rPr lang="en-CA" dirty="0" err="1"/>
              <a:t>réductible</a:t>
            </a:r>
            <a:r>
              <a:rPr lang="en-CA" dirty="0"/>
              <a:t>.</a:t>
            </a:r>
          </a:p>
          <a:p>
            <a:pPr marL="623011" indent="-623011" defTabSz="577850">
              <a:spcBef>
                <a:spcPts val="2300"/>
              </a:spcBef>
              <a:buSzPct val="60000"/>
              <a:defRPr sz="51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Ne pas </a:t>
            </a:r>
            <a:r>
              <a:rPr lang="en-CA" dirty="0" err="1"/>
              <a:t>insérer</a:t>
            </a:r>
            <a:r>
              <a:rPr lang="en-CA" dirty="0"/>
              <a:t> les </a:t>
            </a:r>
            <a:r>
              <a:rPr lang="en-CA" dirty="0" err="1"/>
              <a:t>étudiants</a:t>
            </a:r>
            <a:r>
              <a:rPr lang="en-CA" dirty="0"/>
              <a:t> en </a:t>
            </a:r>
            <a:r>
              <a:rPr lang="en-CA" dirty="0" err="1"/>
              <a:t>cours</a:t>
            </a:r>
            <a:r>
              <a:rPr lang="en-CA" dirty="0"/>
              <a:t> de route</a:t>
            </a:r>
          </a:p>
          <a:p>
            <a:pPr marL="623011" indent="-623011" defTabSz="577850">
              <a:spcBef>
                <a:spcPts val="2300"/>
              </a:spcBef>
              <a:buSzPct val="60000"/>
              <a:defRPr sz="51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S’assurer</a:t>
            </a:r>
            <a:r>
              <a:rPr lang="en-CA" dirty="0"/>
              <a:t> que les </a:t>
            </a:r>
            <a:r>
              <a:rPr lang="en-CA" dirty="0" err="1"/>
              <a:t>élèves</a:t>
            </a:r>
            <a:r>
              <a:rPr lang="en-CA" dirty="0"/>
              <a:t> </a:t>
            </a:r>
            <a:r>
              <a:rPr lang="en-CA" dirty="0" err="1"/>
              <a:t>fassent</a:t>
            </a:r>
            <a:r>
              <a:rPr lang="en-CA" dirty="0"/>
              <a:t> </a:t>
            </a:r>
            <a:r>
              <a:rPr lang="en-CA" dirty="0" err="1"/>
              <a:t>leurs</a:t>
            </a:r>
            <a:r>
              <a:rPr lang="en-CA" dirty="0"/>
              <a:t> devoirs</a:t>
            </a:r>
          </a:p>
          <a:p>
            <a:pPr marL="623011" indent="-623011" defTabSz="577850">
              <a:spcBef>
                <a:spcPts val="2300"/>
              </a:spcBef>
              <a:buSzPct val="60000"/>
              <a:defRPr sz="51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Enseigner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l'ensemble</a:t>
            </a:r>
            <a:r>
              <a:rPr lang="en-CA" dirty="0"/>
              <a:t> de la </a:t>
            </a:r>
            <a:r>
              <a:rPr lang="en-CA" dirty="0" err="1"/>
              <a:t>classe</a:t>
            </a:r>
            <a:r>
              <a:rPr lang="en-CA" dirty="0"/>
              <a:t>, et pas </a:t>
            </a:r>
            <a:r>
              <a:rPr lang="en-CA" dirty="0" err="1"/>
              <a:t>seulement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l'élève</a:t>
            </a:r>
            <a:r>
              <a:rPr lang="en-CA" dirty="0"/>
              <a:t> le plus </a:t>
            </a:r>
            <a:r>
              <a:rPr lang="en-CA" dirty="0" err="1"/>
              <a:t>bruyant</a:t>
            </a:r>
            <a:endParaRPr lang="en-CA" dirty="0"/>
          </a:p>
          <a:p>
            <a:pPr marL="623011" indent="-623011" defTabSz="577850">
              <a:spcBef>
                <a:spcPts val="2300"/>
              </a:spcBef>
              <a:buSzPct val="60000"/>
              <a:defRPr sz="51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Ne pas prendre trop de temps pour </a:t>
            </a:r>
            <a:r>
              <a:rPr lang="en-CA" dirty="0" err="1"/>
              <a:t>terminer</a:t>
            </a:r>
            <a:r>
              <a:rPr lang="en-CA" dirty="0"/>
              <a:t> le cycle</a:t>
            </a:r>
          </a:p>
        </p:txBody>
      </p:sp>
      <p:sp>
        <p:nvSpPr>
          <p:cNvPr id="783" name="A Few Practical Teaching Reminde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Quelques</a:t>
            </a:r>
            <a:r>
              <a:rPr lang="en-CA" dirty="0"/>
              <a:t> rappels pratiques sur </a:t>
            </a:r>
            <a:r>
              <a:rPr lang="en-CA" dirty="0" err="1"/>
              <a:t>l'enseignement</a:t>
            </a:r>
            <a:endParaRPr dirty="0"/>
          </a:p>
        </p:txBody>
      </p:sp>
      <p:grpSp>
        <p:nvGrpSpPr>
          <p:cNvPr id="786" name="PC077242.jpg"/>
          <p:cNvGrpSpPr/>
          <p:nvPr/>
        </p:nvGrpSpPr>
        <p:grpSpPr>
          <a:xfrm>
            <a:off x="882650" y="3647498"/>
            <a:ext cx="8277490" cy="9258301"/>
            <a:chOff x="0" y="0"/>
            <a:chExt cx="8277489" cy="9258300"/>
          </a:xfrm>
        </p:grpSpPr>
        <p:pic>
          <p:nvPicPr>
            <p:cNvPr id="785" name="PC077242.jpg" descr="PC077242.jpg"/>
            <p:cNvPicPr>
              <a:picLocks noChangeAspect="1"/>
            </p:cNvPicPr>
            <p:nvPr/>
          </p:nvPicPr>
          <p:blipFill>
            <a:blip r:embed="rId2"/>
            <a:srcRect l="24550" t="9149" r="20382" b="9149"/>
            <a:stretch>
              <a:fillRect/>
            </a:stretch>
          </p:blipFill>
          <p:spPr>
            <a:xfrm>
              <a:off x="127000" y="88900"/>
              <a:ext cx="8023490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784" name="PC077242.jpg" descr="PC077242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827749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8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8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7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7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7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7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7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7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2" grpId="1" build="p" bldLvl="5" animBg="1" advAuto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87</a:t>
            </a:fld>
            <a:endParaRPr/>
          </a:p>
        </p:txBody>
      </p:sp>
      <p:sp>
        <p:nvSpPr>
          <p:cNvPr id="789" name="Don’t use an online training model…"/>
          <p:cNvSpPr txBox="1">
            <a:spLocks noGrp="1"/>
          </p:cNvSpPr>
          <p:nvPr>
            <p:ph type="body" sz="half" idx="1"/>
          </p:nvPr>
        </p:nvSpPr>
        <p:spPr>
          <a:xfrm>
            <a:off x="9693406" y="3673574"/>
            <a:ext cx="13795244" cy="9052719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756513" indent="-756513" defTabSz="701675">
              <a:spcBef>
                <a:spcPts val="2800"/>
              </a:spcBef>
              <a:buSzPct val="60000"/>
              <a:defRPr sz="620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Ne pas </a:t>
            </a:r>
            <a:r>
              <a:rPr lang="en-CA" dirty="0" err="1"/>
              <a:t>utiliser</a:t>
            </a:r>
            <a:r>
              <a:rPr lang="en-CA" dirty="0"/>
              <a:t> un </a:t>
            </a:r>
            <a:r>
              <a:rPr lang="en-CA" dirty="0" err="1"/>
              <a:t>modèle</a:t>
            </a:r>
            <a:r>
              <a:rPr lang="en-CA" dirty="0"/>
              <a:t> de formation en </a:t>
            </a:r>
            <a:r>
              <a:rPr lang="en-CA" dirty="0" err="1"/>
              <a:t>ligne</a:t>
            </a:r>
            <a:r>
              <a:rPr lang="en-CA" dirty="0"/>
              <a:t> </a:t>
            </a:r>
          </a:p>
          <a:p>
            <a:pPr marL="756513" indent="-756513" defTabSz="701675">
              <a:spcBef>
                <a:spcPts val="2800"/>
              </a:spcBef>
              <a:buSzPct val="60000"/>
              <a:defRPr sz="620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Ne pas </a:t>
            </a:r>
            <a:r>
              <a:rPr lang="en-CA" dirty="0" err="1"/>
              <a:t>utiliser</a:t>
            </a:r>
            <a:r>
              <a:rPr lang="en-CA" dirty="0"/>
              <a:t> un </a:t>
            </a:r>
            <a:r>
              <a:rPr lang="en-CA" dirty="0" err="1"/>
              <a:t>modèle</a:t>
            </a:r>
            <a:r>
              <a:rPr lang="en-CA" dirty="0"/>
              <a:t> de formation "</a:t>
            </a:r>
            <a:r>
              <a:rPr lang="en-CA" dirty="0" err="1"/>
              <a:t>autodidacte</a:t>
            </a:r>
            <a:r>
              <a:rPr lang="en-CA" dirty="0"/>
              <a:t>".</a:t>
            </a:r>
          </a:p>
          <a:p>
            <a:pPr marL="756513" indent="-756513" defTabSz="701675">
              <a:spcBef>
                <a:spcPts val="2800"/>
              </a:spcBef>
              <a:buSzPct val="60000"/>
              <a:defRPr sz="620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Il </a:t>
            </a:r>
            <a:r>
              <a:rPr lang="en-CA" dirty="0" err="1"/>
              <a:t>est</a:t>
            </a:r>
            <a:r>
              <a:rPr lang="en-CA" dirty="0"/>
              <a:t> </a:t>
            </a:r>
            <a:r>
              <a:rPr lang="en-CA" dirty="0" err="1"/>
              <a:t>préférable</a:t>
            </a:r>
            <a:r>
              <a:rPr lang="en-CA" dirty="0"/>
              <a:t> de former </a:t>
            </a:r>
            <a:r>
              <a:rPr lang="en-CA" dirty="0" err="1"/>
              <a:t>quelques</a:t>
            </a:r>
            <a:r>
              <a:rPr lang="en-CA" dirty="0"/>
              <a:t> </a:t>
            </a:r>
            <a:r>
              <a:rPr lang="en-CA" dirty="0" err="1"/>
              <a:t>pasteurs</a:t>
            </a:r>
            <a:r>
              <a:rPr lang="en-CA" dirty="0"/>
              <a:t> </a:t>
            </a:r>
            <a:r>
              <a:rPr lang="en-CA" dirty="0" err="1"/>
              <a:t>locaux</a:t>
            </a:r>
            <a:r>
              <a:rPr lang="en-CA" dirty="0"/>
              <a:t> </a:t>
            </a:r>
            <a:r>
              <a:rPr lang="en-CA" dirty="0" err="1"/>
              <a:t>solides</a:t>
            </a:r>
            <a:r>
              <a:rPr lang="en-CA" dirty="0"/>
              <a:t> qui </a:t>
            </a:r>
            <a:r>
              <a:rPr lang="en-CA" dirty="0" err="1"/>
              <a:t>formeront</a:t>
            </a:r>
            <a:r>
              <a:rPr lang="en-CA" dirty="0"/>
              <a:t> plus tard des classes plus </a:t>
            </a:r>
            <a:r>
              <a:rPr lang="en-CA" dirty="0" err="1"/>
              <a:t>importantes</a:t>
            </a:r>
            <a:r>
              <a:rPr lang="en-CA" dirty="0"/>
              <a:t>. </a:t>
            </a:r>
          </a:p>
          <a:p>
            <a:pPr marL="756513" indent="-756513" defTabSz="701675">
              <a:spcBef>
                <a:spcPts val="2800"/>
              </a:spcBef>
              <a:buSzPct val="60000"/>
              <a:defRPr sz="620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Ne pas commander les 10 </a:t>
            </a:r>
            <a:r>
              <a:rPr lang="en-CA" dirty="0" err="1"/>
              <a:t>manuels</a:t>
            </a:r>
            <a:r>
              <a:rPr lang="en-CA" dirty="0"/>
              <a:t> en </a:t>
            </a:r>
            <a:r>
              <a:rPr lang="en-CA" dirty="0" err="1"/>
              <a:t>une</a:t>
            </a:r>
            <a:r>
              <a:rPr lang="en-CA" dirty="0"/>
              <a:t> </a:t>
            </a:r>
            <a:r>
              <a:rPr lang="en-CA" dirty="0" err="1"/>
              <a:t>seule</a:t>
            </a:r>
            <a:r>
              <a:rPr lang="en-CA" dirty="0"/>
              <a:t> </a:t>
            </a:r>
            <a:r>
              <a:rPr lang="en-CA" dirty="0" err="1"/>
              <a:t>fois</a:t>
            </a:r>
            <a:endParaRPr lang="en-CA" dirty="0"/>
          </a:p>
          <a:p>
            <a:pPr marL="756513" indent="-756513" defTabSz="701675">
              <a:spcBef>
                <a:spcPts val="2800"/>
              </a:spcBef>
              <a:buSzPct val="60000"/>
              <a:defRPr sz="620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Planifiez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l'avance</a:t>
            </a:r>
            <a:r>
              <a:rPr lang="en-CA" dirty="0"/>
              <a:t> et </a:t>
            </a:r>
            <a:r>
              <a:rPr lang="en-CA" dirty="0" err="1"/>
              <a:t>commandez</a:t>
            </a:r>
            <a:r>
              <a:rPr lang="en-CA" dirty="0"/>
              <a:t> </a:t>
            </a:r>
            <a:r>
              <a:rPr lang="en-CA" dirty="0" err="1"/>
              <a:t>tôt</a:t>
            </a:r>
            <a:endParaRPr lang="en-CA" dirty="0"/>
          </a:p>
          <a:p>
            <a:pPr marL="756513" indent="-756513" defTabSz="701675">
              <a:spcBef>
                <a:spcPts val="2800"/>
              </a:spcBef>
              <a:buSzPct val="60000"/>
              <a:defRPr sz="6205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Faire payer </a:t>
            </a:r>
            <a:r>
              <a:rPr lang="en-CA" dirty="0" err="1"/>
              <a:t>quelque</a:t>
            </a:r>
            <a:r>
              <a:rPr lang="en-CA" dirty="0"/>
              <a:t> chose </a:t>
            </a:r>
          </a:p>
        </p:txBody>
      </p:sp>
      <p:sp>
        <p:nvSpPr>
          <p:cNvPr id="790" name="A Few Logistical Reminde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Quelques</a:t>
            </a:r>
            <a:r>
              <a:rPr lang="en-CA" dirty="0"/>
              <a:t> rappels </a:t>
            </a:r>
            <a:r>
              <a:rPr lang="en-CA" dirty="0" err="1"/>
              <a:t>logistiques</a:t>
            </a:r>
            <a:endParaRPr dirty="0"/>
          </a:p>
        </p:txBody>
      </p:sp>
      <p:grpSp>
        <p:nvGrpSpPr>
          <p:cNvPr id="793" name="DSCN1104.jpg"/>
          <p:cNvGrpSpPr/>
          <p:nvPr/>
        </p:nvGrpSpPr>
        <p:grpSpPr>
          <a:xfrm>
            <a:off x="882650" y="3647498"/>
            <a:ext cx="8277490" cy="9258301"/>
            <a:chOff x="0" y="0"/>
            <a:chExt cx="8277489" cy="9258300"/>
          </a:xfrm>
        </p:grpSpPr>
        <p:pic>
          <p:nvPicPr>
            <p:cNvPr id="792" name="DSCN1104.jpg" descr="DSCN1104.jpg"/>
            <p:cNvPicPr>
              <a:picLocks noChangeAspect="1"/>
            </p:cNvPicPr>
            <p:nvPr/>
          </p:nvPicPr>
          <p:blipFill>
            <a:blip r:embed="rId2"/>
            <a:srcRect l="4390" t="4892" r="34804" b="4892"/>
            <a:stretch>
              <a:fillRect/>
            </a:stretch>
          </p:blipFill>
          <p:spPr>
            <a:xfrm>
              <a:off x="127000" y="88900"/>
              <a:ext cx="8023490" cy="89281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791" name="DSCN1104.jpg" descr="DSCN1104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8277490" cy="92583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8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8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7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7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9" grpId="1" build="p" bldLvl="5" animBg="1" advAuto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2" name="alejandroescamilla-book-small.jpg" descr="alejandroescamilla-book-small.jpg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923990" y="6512208"/>
            <a:ext cx="22689013" cy="6393591"/>
          </a:xfrm>
          <a:prstGeom prst="rect">
            <a:avLst/>
          </a:prstGeom>
        </p:spPr>
      </p:pic>
      <p:sp>
        <p:nvSpPr>
          <p:cNvPr id="803" name="BTCP Fund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Financement</a:t>
            </a:r>
            <a:r>
              <a:rPr lang="en-CA" dirty="0"/>
              <a:t> du CFBP</a:t>
            </a:r>
            <a:endParaRPr dirty="0"/>
          </a:p>
        </p:txBody>
      </p:sp>
      <p:sp>
        <p:nvSpPr>
          <p:cNvPr id="804" name="We must raise 2 out of every 3 dollars."/>
          <p:cNvSpPr txBox="1">
            <a:spLocks noGrp="1"/>
          </p:cNvSpPr>
          <p:nvPr>
            <p:ph type="body" sz="half" idx="1"/>
          </p:nvPr>
        </p:nvSpPr>
        <p:spPr>
          <a:xfrm>
            <a:off x="979883" y="3179498"/>
            <a:ext cx="22310661" cy="3207563"/>
          </a:xfrm>
          <a:prstGeom prst="rect">
            <a:avLst/>
          </a:prstGeom>
        </p:spPr>
        <p:txBody>
          <a:bodyPr/>
          <a:lstStyle>
            <a:lvl1pPr marL="0" indent="0" algn="ctr">
              <a:spcBef>
                <a:spcPts val="1500"/>
              </a:spcBef>
              <a:buClrTx/>
              <a:buSzTx/>
              <a:buFontTx/>
              <a:buNone/>
              <a:defRPr sz="97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/>
              <a:t>Nous </a:t>
            </a:r>
            <a:r>
              <a:rPr lang="en-CA" dirty="0" err="1"/>
              <a:t>devons</a:t>
            </a:r>
            <a:r>
              <a:rPr lang="en-CA" dirty="0"/>
              <a:t> </a:t>
            </a:r>
            <a:r>
              <a:rPr lang="en-CA" dirty="0" err="1"/>
              <a:t>collecter</a:t>
            </a:r>
            <a:r>
              <a:rPr lang="en-CA" dirty="0"/>
              <a:t> 2 dollars sur 3.</a:t>
            </a:r>
          </a:p>
        </p:txBody>
      </p:sp>
      <p:sp>
        <p:nvSpPr>
          <p:cNvPr id="80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88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7" name="photo-1429051781835-9f2c0a9df6e4-small.jpg" descr="photo-1429051781835-9f2c0a9df6e4-small.jpg"/>
          <p:cNvPicPr>
            <a:picLocks noChangeAspect="1"/>
          </p:cNvPicPr>
          <p:nvPr/>
        </p:nvPicPr>
        <p:blipFill>
          <a:blip r:embed="rId2"/>
          <a:srcRect t="7817" b="7817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808" name="Rounded Rectangle"/>
          <p:cNvSpPr/>
          <p:nvPr/>
        </p:nvSpPr>
        <p:spPr>
          <a:xfrm>
            <a:off x="4747815" y="4971558"/>
            <a:ext cx="7390111" cy="1484016"/>
          </a:xfrm>
          <a:prstGeom prst="roundRect">
            <a:avLst>
              <a:gd name="adj" fmla="val 15000"/>
            </a:avLst>
          </a:prstGeom>
          <a:solidFill>
            <a:srgbClr val="FFFFFF">
              <a:alpha val="48082"/>
            </a:srgbClr>
          </a:solidFill>
          <a:ln w="12700">
            <a:miter lim="400000"/>
          </a:ln>
          <a:effectLst>
            <a:outerShdw blurRad="292100" dir="5400000" rotWithShape="0">
              <a:srgbClr val="FFFFFF"/>
            </a:outerShdw>
          </a:effectLst>
        </p:spPr>
        <p:txBody>
          <a:bodyPr lIns="50800" tIns="50800" rIns="50800" bIns="50800" anchor="ctr"/>
          <a:lstStyle/>
          <a:p>
            <a:pPr>
              <a:defRPr sz="44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/>
          </a:p>
        </p:txBody>
      </p:sp>
      <p:sp>
        <p:nvSpPr>
          <p:cNvPr id="80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89</a:t>
            </a:fld>
            <a:endParaRPr/>
          </a:p>
        </p:txBody>
      </p:sp>
      <p:sp>
        <p:nvSpPr>
          <p:cNvPr id="810" name="Follow us online to get updates, additional teaching tips and content."/>
          <p:cNvSpPr txBox="1"/>
          <p:nvPr/>
        </p:nvSpPr>
        <p:spPr>
          <a:xfrm>
            <a:off x="4124821" y="1642234"/>
            <a:ext cx="16659226" cy="1287532"/>
          </a:xfrm>
          <a:prstGeom prst="rect">
            <a:avLst/>
          </a:prstGeom>
          <a:ln w="12700">
            <a:miter lim="400000"/>
          </a:ln>
          <a:effectLst>
            <a:outerShdw blurRad="647700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7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endParaRPr dirty="0"/>
          </a:p>
        </p:txBody>
      </p:sp>
      <p:pic>
        <p:nvPicPr>
          <p:cNvPr id="811" name="Image" descr="Image"/>
          <p:cNvPicPr>
            <a:picLocks noChangeAspect="1"/>
          </p:cNvPicPr>
          <p:nvPr/>
        </p:nvPicPr>
        <p:blipFill>
          <a:blip r:embed="rId3"/>
          <a:srcRect l="4267" t="13868" r="79773" b="16842"/>
          <a:stretch>
            <a:fillRect/>
          </a:stretch>
        </p:blipFill>
        <p:spPr>
          <a:xfrm>
            <a:off x="3509071" y="4584791"/>
            <a:ext cx="2120026" cy="20943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819" h="21565" extrusionOk="0">
                <a:moveTo>
                  <a:pt x="9397" y="0"/>
                </a:moveTo>
                <a:cubicBezTo>
                  <a:pt x="7203" y="0"/>
                  <a:pt x="6919" y="62"/>
                  <a:pt x="5514" y="834"/>
                </a:cubicBezTo>
                <a:cubicBezTo>
                  <a:pt x="-2171" y="5057"/>
                  <a:pt x="-1724" y="17484"/>
                  <a:pt x="6240" y="21001"/>
                </a:cubicBezTo>
                <a:cubicBezTo>
                  <a:pt x="7118" y="21389"/>
                  <a:pt x="8022" y="21556"/>
                  <a:pt x="9333" y="21565"/>
                </a:cubicBezTo>
                <a:cubicBezTo>
                  <a:pt x="14057" y="21600"/>
                  <a:pt x="17812" y="17991"/>
                  <a:pt x="18669" y="12595"/>
                </a:cubicBezTo>
                <a:cubicBezTo>
                  <a:pt x="19429" y="7812"/>
                  <a:pt x="17253" y="2984"/>
                  <a:pt x="13395" y="887"/>
                </a:cubicBezTo>
                <a:cubicBezTo>
                  <a:pt x="11864" y="54"/>
                  <a:pt x="11617" y="0"/>
                  <a:pt x="9397" y="0"/>
                </a:cubicBezTo>
                <a:close/>
              </a:path>
            </a:pathLst>
          </a:custGeom>
          <a:ln w="12700">
            <a:miter lim="400000"/>
          </a:ln>
          <a:effectLst>
            <a:outerShdw blurRad="1270000" dir="5400000" rotWithShape="0">
              <a:srgbClr val="FFFFFF"/>
            </a:outerShdw>
          </a:effectLst>
        </p:spPr>
      </p:pic>
      <p:sp>
        <p:nvSpPr>
          <p:cNvPr id="812" name="Follow us online to get updates, additional teaching tips and content."/>
          <p:cNvSpPr txBox="1"/>
          <p:nvPr/>
        </p:nvSpPr>
        <p:spPr>
          <a:xfrm>
            <a:off x="4124821" y="1642234"/>
            <a:ext cx="16659226" cy="1287532"/>
          </a:xfrm>
          <a:prstGeom prst="rect">
            <a:avLst/>
          </a:prstGeom>
          <a:ln w="12700">
            <a:miter lim="400000"/>
          </a:ln>
          <a:effectLst>
            <a:outerShdw blurRad="647700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7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endParaRPr lang="en-CA" dirty="0"/>
          </a:p>
        </p:txBody>
      </p:sp>
      <p:sp>
        <p:nvSpPr>
          <p:cNvPr id="813" name="Rounded Rectangle"/>
          <p:cNvSpPr/>
          <p:nvPr/>
        </p:nvSpPr>
        <p:spPr>
          <a:xfrm>
            <a:off x="14171215" y="4971558"/>
            <a:ext cx="5186463" cy="1484016"/>
          </a:xfrm>
          <a:prstGeom prst="roundRect">
            <a:avLst>
              <a:gd name="adj" fmla="val 15000"/>
            </a:avLst>
          </a:prstGeom>
          <a:solidFill>
            <a:srgbClr val="FFFFFF">
              <a:alpha val="48082"/>
            </a:srgbClr>
          </a:solidFill>
          <a:ln w="12700">
            <a:miter lim="400000"/>
          </a:ln>
          <a:effectLst>
            <a:outerShdw blurRad="292100" dir="5400000" rotWithShape="0">
              <a:srgbClr val="FFFFFF"/>
            </a:outerShdw>
          </a:effectLst>
        </p:spPr>
        <p:txBody>
          <a:bodyPr lIns="50800" tIns="50800" rIns="50800" bIns="50800" anchor="ctr"/>
          <a:lstStyle/>
          <a:p>
            <a:pPr>
              <a:defRPr sz="44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/>
          </a:p>
        </p:txBody>
      </p:sp>
      <p:sp>
        <p:nvSpPr>
          <p:cNvPr id="814" name="Rounded Rectangle"/>
          <p:cNvSpPr/>
          <p:nvPr/>
        </p:nvSpPr>
        <p:spPr>
          <a:xfrm>
            <a:off x="14425215" y="9453372"/>
            <a:ext cx="7390111" cy="1484016"/>
          </a:xfrm>
          <a:prstGeom prst="roundRect">
            <a:avLst>
              <a:gd name="adj" fmla="val 15000"/>
            </a:avLst>
          </a:prstGeom>
          <a:solidFill>
            <a:srgbClr val="FFFFFF">
              <a:alpha val="48082"/>
            </a:srgbClr>
          </a:solidFill>
          <a:ln w="12700">
            <a:miter lim="400000"/>
          </a:ln>
          <a:effectLst>
            <a:outerShdw blurRad="292100" dir="5400000" rotWithShape="0">
              <a:srgbClr val="FFFFFF"/>
            </a:outerShdw>
          </a:effectLst>
        </p:spPr>
        <p:txBody>
          <a:bodyPr lIns="50800" tIns="50800" rIns="50800" bIns="50800" anchor="ctr"/>
          <a:lstStyle/>
          <a:p>
            <a:pPr>
              <a:defRPr sz="44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/>
          </a:p>
        </p:txBody>
      </p:sp>
      <p:sp>
        <p:nvSpPr>
          <p:cNvPr id="815" name="BibleTraining"/>
          <p:cNvSpPr txBox="1"/>
          <p:nvPr/>
        </p:nvSpPr>
        <p:spPr>
          <a:xfrm>
            <a:off x="15592952" y="9518593"/>
            <a:ext cx="6565504" cy="1190359"/>
          </a:xfrm>
          <a:prstGeom prst="rect">
            <a:avLst/>
          </a:prstGeom>
          <a:ln w="12700">
            <a:miter lim="400000"/>
          </a:ln>
          <a:effectLst>
            <a:outerShdw blurRad="292100" dir="5400000" rotWithShape="0">
              <a:srgbClr val="FFFFFF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BibleTraining</a:t>
            </a:r>
          </a:p>
        </p:txBody>
      </p:sp>
      <p:sp>
        <p:nvSpPr>
          <p:cNvPr id="816" name="@BTCP"/>
          <p:cNvSpPr txBox="1"/>
          <p:nvPr/>
        </p:nvSpPr>
        <p:spPr>
          <a:xfrm>
            <a:off x="15592952" y="5036779"/>
            <a:ext cx="4042867" cy="1190359"/>
          </a:xfrm>
          <a:prstGeom prst="rect">
            <a:avLst/>
          </a:prstGeom>
          <a:ln w="12700">
            <a:miter lim="400000"/>
          </a:ln>
          <a:effectLst>
            <a:outerShdw blurRad="292100" dir="5400000" rotWithShape="0">
              <a:srgbClr val="FFFFFF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@BTCP</a:t>
            </a:r>
          </a:p>
        </p:txBody>
      </p:sp>
      <p:pic>
        <p:nvPicPr>
          <p:cNvPr id="817" name="Image" descr="Image"/>
          <p:cNvPicPr>
            <a:picLocks noChangeAspect="1"/>
          </p:cNvPicPr>
          <p:nvPr/>
        </p:nvPicPr>
        <p:blipFill>
          <a:blip r:embed="rId3"/>
          <a:srcRect l="28926" t="13421" r="55125" b="17017"/>
          <a:stretch>
            <a:fillRect/>
          </a:stretch>
        </p:blipFill>
        <p:spPr>
          <a:xfrm>
            <a:off x="13160193" y="4580693"/>
            <a:ext cx="2118618" cy="210253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292" h="21551" extrusionOk="0">
                <a:moveTo>
                  <a:pt x="9705" y="1"/>
                </a:moveTo>
                <a:cubicBezTo>
                  <a:pt x="7110" y="12"/>
                  <a:pt x="4515" y="1137"/>
                  <a:pt x="2698" y="3300"/>
                </a:cubicBezTo>
                <a:cubicBezTo>
                  <a:pt x="608" y="5786"/>
                  <a:pt x="-372" y="9301"/>
                  <a:pt x="128" y="12497"/>
                </a:cubicBezTo>
                <a:cubicBezTo>
                  <a:pt x="769" y="16590"/>
                  <a:pt x="3073" y="19703"/>
                  <a:pt x="6507" y="21121"/>
                </a:cubicBezTo>
                <a:cubicBezTo>
                  <a:pt x="7423" y="21499"/>
                  <a:pt x="8193" y="21592"/>
                  <a:pt x="9994" y="21536"/>
                </a:cubicBezTo>
                <a:cubicBezTo>
                  <a:pt x="12043" y="21472"/>
                  <a:pt x="12479" y="21370"/>
                  <a:pt x="13811" y="20645"/>
                </a:cubicBezTo>
                <a:cubicBezTo>
                  <a:pt x="20359" y="17078"/>
                  <a:pt x="21228" y="6891"/>
                  <a:pt x="15397" y="2034"/>
                </a:cubicBezTo>
                <a:cubicBezTo>
                  <a:pt x="13744" y="658"/>
                  <a:pt x="11724" y="-8"/>
                  <a:pt x="9705" y="1"/>
                </a:cubicBezTo>
                <a:close/>
              </a:path>
            </a:pathLst>
          </a:custGeom>
          <a:ln w="12700">
            <a:miter lim="400000"/>
          </a:ln>
          <a:effectLst>
            <a:outerShdw blurRad="1270000" dir="5400000" rotWithShape="0">
              <a:srgbClr val="FFFFFF"/>
            </a:outerShdw>
          </a:effectLst>
        </p:spPr>
      </p:pic>
      <p:sp>
        <p:nvSpPr>
          <p:cNvPr id="818" name="Rounded Rectangle"/>
          <p:cNvSpPr/>
          <p:nvPr/>
        </p:nvSpPr>
        <p:spPr>
          <a:xfrm>
            <a:off x="4747815" y="9453372"/>
            <a:ext cx="7390111" cy="1484016"/>
          </a:xfrm>
          <a:prstGeom prst="roundRect">
            <a:avLst>
              <a:gd name="adj" fmla="val 15000"/>
            </a:avLst>
          </a:prstGeom>
          <a:solidFill>
            <a:srgbClr val="FFFFFF">
              <a:alpha val="48082"/>
            </a:srgbClr>
          </a:solidFill>
          <a:ln w="12700">
            <a:miter lim="400000"/>
          </a:ln>
          <a:effectLst>
            <a:outerShdw blurRad="292100" dir="5400000" rotWithShape="0">
              <a:srgbClr val="FFFFFF"/>
            </a:outerShdw>
          </a:effectLst>
        </p:spPr>
        <p:txBody>
          <a:bodyPr lIns="50800" tIns="50800" rIns="50800" bIns="50800" anchor="ctr"/>
          <a:lstStyle/>
          <a:p>
            <a:pPr>
              <a:defRPr sz="44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/>
          </a:p>
        </p:txBody>
      </p:sp>
      <p:sp>
        <p:nvSpPr>
          <p:cNvPr id="819" name="BibleTraining"/>
          <p:cNvSpPr txBox="1"/>
          <p:nvPr/>
        </p:nvSpPr>
        <p:spPr>
          <a:xfrm>
            <a:off x="5915551" y="9518593"/>
            <a:ext cx="6565504" cy="1190359"/>
          </a:xfrm>
          <a:prstGeom prst="rect">
            <a:avLst/>
          </a:prstGeom>
          <a:ln w="12700">
            <a:miter lim="400000"/>
          </a:ln>
          <a:effectLst>
            <a:outerShdw blurRad="292100" dir="5400000" rotWithShape="0">
              <a:srgbClr val="FFFFFF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BibleTraining</a:t>
            </a:r>
          </a:p>
        </p:txBody>
      </p:sp>
      <p:pic>
        <p:nvPicPr>
          <p:cNvPr id="820" name="Image" descr="Image"/>
          <p:cNvPicPr>
            <a:picLocks noChangeAspect="1"/>
          </p:cNvPicPr>
          <p:nvPr/>
        </p:nvPicPr>
        <p:blipFill>
          <a:blip r:embed="rId3"/>
          <a:srcRect l="53592" t="13868" r="30455" b="16971"/>
          <a:stretch>
            <a:fillRect/>
          </a:stretch>
        </p:blipFill>
        <p:spPr>
          <a:xfrm>
            <a:off x="3533617" y="9131391"/>
            <a:ext cx="2119118" cy="2090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218" h="21560" extrusionOk="0">
                <a:moveTo>
                  <a:pt x="10096" y="0"/>
                </a:moveTo>
                <a:cubicBezTo>
                  <a:pt x="8923" y="0"/>
                  <a:pt x="8283" y="13"/>
                  <a:pt x="7733" y="123"/>
                </a:cubicBezTo>
                <a:cubicBezTo>
                  <a:pt x="7586" y="165"/>
                  <a:pt x="7511" y="183"/>
                  <a:pt x="7381" y="221"/>
                </a:cubicBezTo>
                <a:cubicBezTo>
                  <a:pt x="6908" y="362"/>
                  <a:pt x="6451" y="581"/>
                  <a:pt x="5692" y="986"/>
                </a:cubicBezTo>
                <a:cubicBezTo>
                  <a:pt x="633" y="3689"/>
                  <a:pt x="-1378" y="9868"/>
                  <a:pt x="985" y="15448"/>
                </a:cubicBezTo>
                <a:cubicBezTo>
                  <a:pt x="2081" y="18036"/>
                  <a:pt x="4251" y="20071"/>
                  <a:pt x="7074" y="21154"/>
                </a:cubicBezTo>
                <a:cubicBezTo>
                  <a:pt x="7971" y="21499"/>
                  <a:pt x="8861" y="21600"/>
                  <a:pt x="10470" y="21547"/>
                </a:cubicBezTo>
                <a:cubicBezTo>
                  <a:pt x="12363" y="21486"/>
                  <a:pt x="12882" y="21359"/>
                  <a:pt x="14405" y="20590"/>
                </a:cubicBezTo>
                <a:cubicBezTo>
                  <a:pt x="17174" y="19190"/>
                  <a:pt x="18973" y="16871"/>
                  <a:pt x="19895" y="13508"/>
                </a:cubicBezTo>
                <a:cubicBezTo>
                  <a:pt x="20042" y="12973"/>
                  <a:pt x="20134" y="12432"/>
                  <a:pt x="20194" y="11887"/>
                </a:cubicBezTo>
                <a:cubicBezTo>
                  <a:pt x="20219" y="11247"/>
                  <a:pt x="20222" y="10456"/>
                  <a:pt x="20213" y="9664"/>
                </a:cubicBezTo>
                <a:cubicBezTo>
                  <a:pt x="19860" y="6004"/>
                  <a:pt x="17698" y="2557"/>
                  <a:pt x="14405" y="888"/>
                </a:cubicBezTo>
                <a:cubicBezTo>
                  <a:pt x="12757" y="53"/>
                  <a:pt x="12496" y="0"/>
                  <a:pt x="10096" y="0"/>
                </a:cubicBezTo>
                <a:close/>
              </a:path>
            </a:pathLst>
          </a:custGeom>
          <a:ln w="12700">
            <a:miter lim="400000"/>
          </a:ln>
          <a:effectLst>
            <a:outerShdw blurRad="1270000" dir="5400000" rotWithShape="0">
              <a:srgbClr val="FFFFFF"/>
            </a:outerShdw>
          </a:effectLst>
        </p:spPr>
      </p:pic>
      <p:pic>
        <p:nvPicPr>
          <p:cNvPr id="821" name="Image" descr="Image"/>
          <p:cNvPicPr>
            <a:picLocks noChangeAspect="1"/>
          </p:cNvPicPr>
          <p:nvPr/>
        </p:nvPicPr>
        <p:blipFill>
          <a:blip r:embed="rId3"/>
          <a:srcRect l="78250" t="13448" r="5783" b="16981"/>
          <a:stretch>
            <a:fillRect/>
          </a:stretch>
        </p:blipFill>
        <p:spPr>
          <a:xfrm>
            <a:off x="13184686" y="9128095"/>
            <a:ext cx="2120957" cy="21028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299" h="21553" extrusionOk="0">
                <a:moveTo>
                  <a:pt x="10119" y="0"/>
                </a:moveTo>
                <a:cubicBezTo>
                  <a:pt x="5042" y="0"/>
                  <a:pt x="1042" y="3658"/>
                  <a:pt x="144" y="9120"/>
                </a:cubicBezTo>
                <a:cubicBezTo>
                  <a:pt x="-687" y="14173"/>
                  <a:pt x="2154" y="19263"/>
                  <a:pt x="6848" y="21128"/>
                </a:cubicBezTo>
                <a:cubicBezTo>
                  <a:pt x="7829" y="21518"/>
                  <a:pt x="8584" y="21600"/>
                  <a:pt x="10514" y="21531"/>
                </a:cubicBezTo>
                <a:cubicBezTo>
                  <a:pt x="12605" y="21456"/>
                  <a:pt x="13165" y="21332"/>
                  <a:pt x="14525" y="20656"/>
                </a:cubicBezTo>
                <a:cubicBezTo>
                  <a:pt x="18529" y="18666"/>
                  <a:pt x="20913" y="13771"/>
                  <a:pt x="20162" y="9079"/>
                </a:cubicBezTo>
                <a:cubicBezTo>
                  <a:pt x="19287" y="3617"/>
                  <a:pt x="15284" y="0"/>
                  <a:pt x="10119" y="0"/>
                </a:cubicBezTo>
                <a:close/>
              </a:path>
            </a:pathLst>
          </a:custGeom>
          <a:ln w="12700">
            <a:miter lim="400000"/>
          </a:ln>
          <a:effectLst>
            <a:outerShdw blurRad="1270000" dir="5400000" rotWithShape="0">
              <a:srgbClr val="FFFFFF"/>
            </a:outerShdw>
          </a:effectLst>
        </p:spPr>
      </p:pic>
      <p:sp>
        <p:nvSpPr>
          <p:cNvPr id="822" name="BibleTraining"/>
          <p:cNvSpPr txBox="1"/>
          <p:nvPr/>
        </p:nvSpPr>
        <p:spPr>
          <a:xfrm>
            <a:off x="5915551" y="5036779"/>
            <a:ext cx="6565504" cy="1190359"/>
          </a:xfrm>
          <a:prstGeom prst="rect">
            <a:avLst/>
          </a:prstGeom>
          <a:ln w="12700">
            <a:miter lim="400000"/>
          </a:ln>
          <a:effectLst>
            <a:outerShdw blurRad="292100" dir="5400000" rotWithShape="0">
              <a:srgbClr val="FFFFFF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77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BibleTraining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3F58B1-12D5-497D-C047-7FD171576E51}"/>
              </a:ext>
            </a:extLst>
          </p:cNvPr>
          <p:cNvSpPr txBox="1"/>
          <p:nvPr/>
        </p:nvSpPr>
        <p:spPr>
          <a:xfrm>
            <a:off x="758283" y="1446314"/>
            <a:ext cx="22614673" cy="212365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US" sz="6600" dirty="0">
                <a:solidFill>
                  <a:schemeClr val="bg1"/>
                </a:solidFill>
              </a:rPr>
              <a:t>Suivez-nous en </a:t>
            </a:r>
            <a:r>
              <a:rPr lang="en-US" sz="6600" dirty="0" err="1">
                <a:solidFill>
                  <a:schemeClr val="bg1"/>
                </a:solidFill>
              </a:rPr>
              <a:t>ligne</a:t>
            </a:r>
            <a:r>
              <a:rPr lang="en-US" sz="6600" dirty="0">
                <a:solidFill>
                  <a:schemeClr val="bg1"/>
                </a:solidFill>
              </a:rPr>
              <a:t> pour </a:t>
            </a:r>
            <a:r>
              <a:rPr lang="en-US" sz="6600" dirty="0" err="1">
                <a:solidFill>
                  <a:schemeClr val="bg1"/>
                </a:solidFill>
              </a:rPr>
              <a:t>obtenir</a:t>
            </a:r>
            <a:r>
              <a:rPr lang="en-US" sz="6600" dirty="0">
                <a:solidFill>
                  <a:schemeClr val="bg1"/>
                </a:solidFill>
              </a:rPr>
              <a:t> des mises </a:t>
            </a:r>
            <a:r>
              <a:rPr lang="en-US" sz="6600" dirty="0" err="1">
                <a:solidFill>
                  <a:schemeClr val="bg1"/>
                </a:solidFill>
              </a:rPr>
              <a:t>à</a:t>
            </a:r>
            <a:r>
              <a:rPr lang="en-US" sz="6600" dirty="0">
                <a:solidFill>
                  <a:schemeClr val="bg1"/>
                </a:solidFill>
              </a:rPr>
              <a:t> jour, des conseils </a:t>
            </a:r>
            <a:r>
              <a:rPr lang="en-US" sz="6600" dirty="0" err="1">
                <a:solidFill>
                  <a:schemeClr val="bg1"/>
                </a:solidFill>
              </a:rPr>
              <a:t>pédagogiques</a:t>
            </a:r>
            <a:r>
              <a:rPr lang="en-US" sz="6600" dirty="0">
                <a:solidFill>
                  <a:schemeClr val="bg1"/>
                </a:solidFill>
              </a:rPr>
              <a:t> </a:t>
            </a:r>
            <a:r>
              <a:rPr lang="en-US" sz="6600" dirty="0" err="1">
                <a:solidFill>
                  <a:schemeClr val="bg1"/>
                </a:solidFill>
              </a:rPr>
              <a:t>supplémentaires</a:t>
            </a:r>
            <a:r>
              <a:rPr lang="en-US" sz="6600" dirty="0">
                <a:solidFill>
                  <a:schemeClr val="bg1"/>
                </a:solidFill>
              </a:rPr>
              <a:t> et du </a:t>
            </a:r>
            <a:r>
              <a:rPr lang="en-US" sz="6600" dirty="0" err="1">
                <a:solidFill>
                  <a:schemeClr val="bg1"/>
                </a:solidFill>
              </a:rPr>
              <a:t>contenu</a:t>
            </a:r>
            <a:r>
              <a:rPr lang="en-US" sz="6600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" name="After attending a TTW and signing a Partner Agreement, you are encouraged to conduct a TTW for your current and future teachers.…"/>
          <p:cNvSpPr txBox="1">
            <a:spLocks noGrp="1"/>
          </p:cNvSpPr>
          <p:nvPr>
            <p:ph type="title"/>
          </p:nvPr>
        </p:nvSpPr>
        <p:spPr>
          <a:xfrm>
            <a:off x="705643" y="289933"/>
            <a:ext cx="22733001" cy="581223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defRPr sz="8300">
                <a:solidFill>
                  <a:srgbClr val="41414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Après </a:t>
            </a:r>
            <a:r>
              <a:rPr lang="en-CA" dirty="0" err="1"/>
              <a:t>avoir</a:t>
            </a:r>
            <a:r>
              <a:rPr lang="en-CA" dirty="0"/>
              <a:t> </a:t>
            </a:r>
            <a:r>
              <a:rPr lang="en-CA" dirty="0" err="1"/>
              <a:t>assisté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un atelier de formation des </a:t>
            </a:r>
            <a:r>
              <a:rPr lang="en-CA" dirty="0" err="1"/>
              <a:t>enseignants</a:t>
            </a:r>
            <a:r>
              <a:rPr lang="en-CA" dirty="0"/>
              <a:t> et </a:t>
            </a:r>
            <a:r>
              <a:rPr lang="en-CA" dirty="0" err="1"/>
              <a:t>signé</a:t>
            </a:r>
            <a:r>
              <a:rPr lang="en-CA" dirty="0"/>
              <a:t> un accord de </a:t>
            </a:r>
            <a:r>
              <a:rPr lang="en-CA" dirty="0" err="1"/>
              <a:t>partenariat</a:t>
            </a:r>
            <a:r>
              <a:rPr lang="en-CA" dirty="0"/>
              <a:t>, </a:t>
            </a: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êtes</a:t>
            </a:r>
            <a:r>
              <a:rPr lang="en-CA" dirty="0"/>
              <a:t> </a:t>
            </a:r>
            <a:r>
              <a:rPr lang="en-CA" dirty="0" err="1"/>
              <a:t>encouragé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organiser un atelier de formation pour </a:t>
            </a:r>
            <a:r>
              <a:rPr lang="en-CA" dirty="0" err="1"/>
              <a:t>vos</a:t>
            </a:r>
            <a:r>
              <a:rPr lang="en-CA" dirty="0"/>
              <a:t> </a:t>
            </a:r>
            <a:r>
              <a:rPr lang="en-CA" dirty="0" err="1"/>
              <a:t>enseignants</a:t>
            </a:r>
            <a:r>
              <a:rPr lang="en-CA" dirty="0"/>
              <a:t> </a:t>
            </a:r>
            <a:r>
              <a:rPr lang="en-CA" dirty="0" err="1"/>
              <a:t>actuels</a:t>
            </a:r>
            <a:r>
              <a:rPr lang="en-CA" dirty="0"/>
              <a:t> et </a:t>
            </a:r>
            <a:r>
              <a:rPr lang="en-CA" dirty="0" err="1"/>
              <a:t>futurs</a:t>
            </a:r>
            <a:r>
              <a:rPr lang="en-CA" dirty="0"/>
              <a:t>.                                                    </a:t>
            </a:r>
            <a:r>
              <a:rPr lang="en-CA" sz="6700" dirty="0"/>
              <a:t>(Les </a:t>
            </a:r>
            <a:r>
              <a:rPr lang="en-CA" sz="6700" dirty="0" err="1"/>
              <a:t>fichiers</a:t>
            </a:r>
            <a:r>
              <a:rPr lang="en-CA" sz="6700" dirty="0"/>
              <a:t> </a:t>
            </a:r>
            <a:r>
              <a:rPr lang="en-CA" sz="6700" dirty="0" err="1"/>
              <a:t>peuvent</a:t>
            </a:r>
            <a:r>
              <a:rPr lang="en-CA" sz="6700" dirty="0"/>
              <a:t> </a:t>
            </a:r>
            <a:r>
              <a:rPr lang="en-CA" sz="6700" dirty="0" err="1"/>
              <a:t>être</a:t>
            </a:r>
            <a:r>
              <a:rPr lang="en-CA" sz="6700" dirty="0"/>
              <a:t> </a:t>
            </a:r>
            <a:r>
              <a:rPr lang="en-CA" sz="6700" dirty="0" err="1"/>
              <a:t>téléchargés</a:t>
            </a:r>
            <a:r>
              <a:rPr lang="en-CA" sz="6700" dirty="0"/>
              <a:t> sur </a:t>
            </a:r>
            <a:r>
              <a:rPr lang="en-CA" sz="6700" dirty="0" err="1">
                <a:solidFill>
                  <a:srgbClr val="FF0000"/>
                </a:solidFill>
              </a:rPr>
              <a:t>bibletraining.com</a:t>
            </a:r>
            <a:r>
              <a:rPr lang="en-CA" sz="6700" dirty="0">
                <a:solidFill>
                  <a:srgbClr val="FF0000"/>
                </a:solidFill>
              </a:rPr>
              <a:t>/download</a:t>
            </a:r>
            <a:r>
              <a:rPr lang="en-CA" sz="6700" dirty="0"/>
              <a:t>)</a:t>
            </a:r>
            <a:endParaRPr sz="6700" dirty="0"/>
          </a:p>
        </p:txBody>
      </p:sp>
      <p:sp>
        <p:nvSpPr>
          <p:cNvPr id="8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90</a:t>
            </a:fld>
            <a:endParaRPr/>
          </a:p>
        </p:txBody>
      </p:sp>
      <p:grpSp>
        <p:nvGrpSpPr>
          <p:cNvPr id="828" name="DSC_0009.jpg"/>
          <p:cNvGrpSpPr/>
          <p:nvPr/>
        </p:nvGrpSpPr>
        <p:grpSpPr>
          <a:xfrm>
            <a:off x="833460" y="6254568"/>
            <a:ext cx="22733001" cy="6957884"/>
            <a:chOff x="0" y="0"/>
            <a:chExt cx="22733000" cy="6957882"/>
          </a:xfrm>
        </p:grpSpPr>
        <p:pic>
          <p:nvPicPr>
            <p:cNvPr id="827" name="DSC_0009.jpg" descr="DSC_0009.jpg"/>
            <p:cNvPicPr>
              <a:picLocks noChangeAspect="1"/>
            </p:cNvPicPr>
            <p:nvPr/>
          </p:nvPicPr>
          <p:blipFill>
            <a:blip r:embed="rId2"/>
            <a:srcRect t="14761" b="40847"/>
            <a:stretch>
              <a:fillRect/>
            </a:stretch>
          </p:blipFill>
          <p:spPr>
            <a:xfrm>
              <a:off x="126999" y="88900"/>
              <a:ext cx="22479001" cy="662768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826" name="DSC_0009.jpg" descr="DSC_0009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2733000" cy="6957883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0" name="photo-1436377793074-e85196f02c35-small.jpg" descr="photo-1436377793074-e85196f02c35-small.jpg"/>
          <p:cNvPicPr>
            <a:picLocks noGrp="1" noChangeAspect="1"/>
          </p:cNvPicPr>
          <p:nvPr>
            <p:ph type="pic" idx="21"/>
          </p:nvPr>
        </p:nvPicPr>
        <p:blipFill>
          <a:blip r:embed="rId2"/>
          <a:srcRect t="4894" b="489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8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91</a:t>
            </a:fld>
            <a:endParaRPr/>
          </a:p>
        </p:txBody>
      </p:sp>
      <p:sp>
        <p:nvSpPr>
          <p:cNvPr id="832" name="Evaluation and Concluding Remarks"/>
          <p:cNvSpPr txBox="1"/>
          <p:nvPr/>
        </p:nvSpPr>
        <p:spPr>
          <a:xfrm>
            <a:off x="4034519" y="7736668"/>
            <a:ext cx="16314962" cy="37343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1800">
                <a:solidFill>
                  <a:srgbClr val="FFFFFF"/>
                </a:solidFill>
                <a:effectLst>
                  <a:outerShdw blurRad="12700" dist="63500" dir="2700000" rotWithShape="0">
                    <a:srgbClr val="000000"/>
                  </a:outerShdw>
                </a:effectLst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Évaluation</a:t>
            </a:r>
            <a:r>
              <a:rPr lang="en-CA" dirty="0"/>
              <a:t> et remarques finales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4" name="Did We Meet Our Objectives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rPr lang="en-CA" dirty="0" err="1"/>
              <a:t>Avons</a:t>
            </a:r>
            <a:r>
              <a:rPr lang="en-CA" dirty="0"/>
              <a:t>-nous </a:t>
            </a:r>
            <a:r>
              <a:rPr lang="en-CA" dirty="0" err="1"/>
              <a:t>atteint</a:t>
            </a:r>
            <a:r>
              <a:rPr lang="en-CA" dirty="0"/>
              <a:t> </a:t>
            </a:r>
            <a:r>
              <a:rPr lang="en-CA" dirty="0" err="1"/>
              <a:t>nos</a:t>
            </a:r>
            <a:r>
              <a:rPr lang="en-CA" dirty="0"/>
              <a:t> </a:t>
            </a:r>
            <a:r>
              <a:rPr lang="en-CA" dirty="0" err="1"/>
              <a:t>objectifs</a:t>
            </a:r>
            <a:r>
              <a:rPr lang="en-CA" dirty="0"/>
              <a:t> ?</a:t>
            </a:r>
            <a:endParaRPr dirty="0"/>
          </a:p>
        </p:txBody>
      </p:sp>
      <p:grpSp>
        <p:nvGrpSpPr>
          <p:cNvPr id="837" name="photo-1423483641154-5411ec9c0ddf.jpg"/>
          <p:cNvGrpSpPr/>
          <p:nvPr/>
        </p:nvGrpSpPr>
        <p:grpSpPr>
          <a:xfrm>
            <a:off x="823022" y="7189737"/>
            <a:ext cx="22733001" cy="6056580"/>
            <a:chOff x="0" y="0"/>
            <a:chExt cx="22733000" cy="6056579"/>
          </a:xfrm>
        </p:grpSpPr>
        <p:pic>
          <p:nvPicPr>
            <p:cNvPr id="836" name="photo-1423483641154-5411ec9c0ddf.jpg" descr="photo-1423483641154-5411ec9c0ddf.jpg"/>
            <p:cNvPicPr>
              <a:picLocks noChangeAspect="1"/>
            </p:cNvPicPr>
            <p:nvPr/>
          </p:nvPicPr>
          <p:blipFill>
            <a:blip r:embed="rId2"/>
            <a:srcRect t="30894" b="30894"/>
            <a:stretch>
              <a:fillRect/>
            </a:stretch>
          </p:blipFill>
          <p:spPr>
            <a:xfrm>
              <a:off x="127000" y="88900"/>
              <a:ext cx="22479000" cy="572638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835" name="photo-1423483641154-5411ec9c0ddf.jpg" descr="photo-1423483641154-5411ec9c0ddf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-1"/>
              <a:ext cx="22733000" cy="6056581"/>
            </a:xfrm>
            <a:prstGeom prst="rect">
              <a:avLst/>
            </a:prstGeom>
            <a:effectLst/>
          </p:spPr>
        </p:pic>
      </p:grpSp>
      <p:sp>
        <p:nvSpPr>
          <p:cNvPr id="83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92</a:t>
            </a:fld>
            <a:endParaRPr/>
          </a:p>
        </p:txBody>
      </p:sp>
      <p:sp>
        <p:nvSpPr>
          <p:cNvPr id="839" name="Did we emphasize the biblical model of leadership development?…"/>
          <p:cNvSpPr txBox="1">
            <a:spLocks noGrp="1"/>
          </p:cNvSpPr>
          <p:nvPr>
            <p:ph type="body" sz="half" idx="1"/>
          </p:nvPr>
        </p:nvSpPr>
        <p:spPr>
          <a:xfrm>
            <a:off x="944540" y="3054350"/>
            <a:ext cx="22494921" cy="4200426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652638" indent="-652638">
              <a:spcBef>
                <a:spcPts val="2100"/>
              </a:spcBef>
              <a:defRPr sz="6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Avons</a:t>
            </a:r>
            <a:r>
              <a:rPr lang="en-CA" dirty="0"/>
              <a:t>-nous mis </a:t>
            </a:r>
            <a:r>
              <a:rPr lang="en-CA" dirty="0" err="1"/>
              <a:t>l'accent</a:t>
            </a:r>
            <a:r>
              <a:rPr lang="en-CA" dirty="0"/>
              <a:t> sur le </a:t>
            </a:r>
            <a:r>
              <a:rPr lang="en-CA" dirty="0" err="1"/>
              <a:t>modèle</a:t>
            </a:r>
            <a:r>
              <a:rPr lang="en-CA" dirty="0"/>
              <a:t> </a:t>
            </a:r>
            <a:r>
              <a:rPr lang="en-CA" dirty="0" err="1"/>
              <a:t>biblique</a:t>
            </a:r>
            <a:r>
              <a:rPr lang="en-CA" dirty="0"/>
              <a:t> de </a:t>
            </a:r>
            <a:r>
              <a:rPr lang="en-CA" dirty="0" err="1"/>
              <a:t>développement</a:t>
            </a:r>
            <a:r>
              <a:rPr lang="en-CA" dirty="0"/>
              <a:t> de leadership ?</a:t>
            </a:r>
          </a:p>
          <a:p>
            <a:pPr marL="652638" indent="-652638">
              <a:spcBef>
                <a:spcPts val="2100"/>
              </a:spcBef>
              <a:defRPr sz="6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avons</a:t>
            </a:r>
            <a:r>
              <a:rPr lang="en-CA" dirty="0"/>
              <a:t>-nous </a:t>
            </a:r>
            <a:r>
              <a:rPr lang="en-CA" dirty="0" err="1"/>
              <a:t>équipé</a:t>
            </a:r>
            <a:r>
              <a:rPr lang="en-CA" dirty="0"/>
              <a:t> pour </a:t>
            </a:r>
            <a:r>
              <a:rPr lang="en-CA" dirty="0" err="1"/>
              <a:t>utiliser</a:t>
            </a:r>
            <a:r>
              <a:rPr lang="en-CA" dirty="0"/>
              <a:t> le concept et le programme du CFBP ?</a:t>
            </a:r>
          </a:p>
          <a:p>
            <a:pPr marL="652638" indent="-652638">
              <a:spcBef>
                <a:spcPts val="2100"/>
              </a:spcBef>
              <a:defRPr sz="65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 err="1"/>
              <a:t>Vous</a:t>
            </a:r>
            <a:r>
              <a:rPr lang="en-CA" dirty="0"/>
              <a:t> </a:t>
            </a:r>
            <a:r>
              <a:rPr lang="en-CA" dirty="0" err="1"/>
              <a:t>avons</a:t>
            </a:r>
            <a:r>
              <a:rPr lang="en-CA" dirty="0"/>
              <a:t>-nous </a:t>
            </a:r>
            <a:r>
              <a:rPr lang="en-CA" dirty="0" err="1"/>
              <a:t>encouragé</a:t>
            </a:r>
            <a:r>
              <a:rPr lang="en-CA" dirty="0"/>
              <a:t> </a:t>
            </a:r>
            <a:r>
              <a:rPr lang="en-CA" dirty="0" err="1"/>
              <a:t>à</a:t>
            </a:r>
            <a:r>
              <a:rPr lang="en-CA" dirty="0"/>
              <a:t> </a:t>
            </a:r>
            <a:r>
              <a:rPr lang="en-CA" dirty="0" err="1"/>
              <a:t>vous</a:t>
            </a:r>
            <a:r>
              <a:rPr lang="en-CA" dirty="0"/>
              <a:t> multiplier ?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8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8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8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" grpId="1" build="p" bldLvl="5" animBg="1" advAuto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1 Thessalonians 1:3…"/>
          <p:cNvSpPr txBox="1">
            <a:spLocks noGrp="1"/>
          </p:cNvSpPr>
          <p:nvPr>
            <p:ph type="title"/>
          </p:nvPr>
        </p:nvSpPr>
        <p:spPr>
          <a:xfrm>
            <a:off x="705643" y="315250"/>
            <a:ext cx="22733002" cy="13085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 sz="11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lang="en-CA" dirty="0"/>
              <a:t>1 </a:t>
            </a:r>
            <a:r>
              <a:rPr lang="en-CA" dirty="0" err="1"/>
              <a:t>Thessaloniciens</a:t>
            </a:r>
            <a:r>
              <a:rPr lang="en-CA" dirty="0"/>
              <a:t> 1:3</a:t>
            </a:r>
            <a:br>
              <a:rPr lang="en-CA" dirty="0"/>
            </a:br>
            <a:r>
              <a:rPr lang="en-CA" sz="7700" dirty="0">
                <a:solidFill>
                  <a:schemeClr val="tx1"/>
                </a:solidFill>
              </a:rPr>
              <a:t>«</a:t>
            </a:r>
            <a:r>
              <a:rPr lang="en-GB" sz="7700" dirty="0">
                <a:solidFill>
                  <a:schemeClr val="tx1"/>
                </a:solidFill>
              </a:rPr>
              <a:t>…nous </a:t>
            </a:r>
            <a:r>
              <a:rPr lang="en-GB" sz="7700" dirty="0" err="1">
                <a:solidFill>
                  <a:schemeClr val="tx1"/>
                </a:solidFill>
              </a:rPr>
              <a:t>rappelant</a:t>
            </a:r>
            <a:r>
              <a:rPr lang="en-GB" sz="7700" dirty="0">
                <a:solidFill>
                  <a:schemeClr val="tx1"/>
                </a:solidFill>
              </a:rPr>
              <a:t> sans </a:t>
            </a:r>
            <a:r>
              <a:rPr lang="en-GB" sz="7700" dirty="0" err="1">
                <a:solidFill>
                  <a:schemeClr val="tx1"/>
                </a:solidFill>
              </a:rPr>
              <a:t>cesse</a:t>
            </a:r>
            <a:r>
              <a:rPr lang="en-GB" sz="7700" dirty="0">
                <a:solidFill>
                  <a:schemeClr val="tx1"/>
                </a:solidFill>
              </a:rPr>
              <a:t> </a:t>
            </a:r>
            <a:r>
              <a:rPr lang="en-GB" sz="7700" dirty="0" err="1">
                <a:solidFill>
                  <a:schemeClr val="tx1"/>
                </a:solidFill>
              </a:rPr>
              <a:t>l’œuvre</a:t>
            </a:r>
            <a:r>
              <a:rPr lang="en-GB" sz="7700" dirty="0">
                <a:solidFill>
                  <a:schemeClr val="tx1"/>
                </a:solidFill>
              </a:rPr>
              <a:t> de </a:t>
            </a:r>
            <a:r>
              <a:rPr lang="en-GB" sz="7700" dirty="0" err="1">
                <a:solidFill>
                  <a:schemeClr val="tx1"/>
                </a:solidFill>
              </a:rPr>
              <a:t>votre</a:t>
            </a:r>
            <a:r>
              <a:rPr lang="en-GB" sz="7700" dirty="0">
                <a:solidFill>
                  <a:schemeClr val="tx1"/>
                </a:solidFill>
              </a:rPr>
              <a:t> </a:t>
            </a:r>
            <a:r>
              <a:rPr lang="en-GB" sz="7700" dirty="0" err="1">
                <a:solidFill>
                  <a:schemeClr val="tx1"/>
                </a:solidFill>
              </a:rPr>
              <a:t>foi</a:t>
            </a:r>
            <a:r>
              <a:rPr lang="en-GB" sz="7700" dirty="0">
                <a:solidFill>
                  <a:schemeClr val="tx1"/>
                </a:solidFill>
              </a:rPr>
              <a:t>, le travail de </a:t>
            </a:r>
            <a:r>
              <a:rPr lang="en-GB" sz="7700" dirty="0" err="1">
                <a:solidFill>
                  <a:schemeClr val="tx1"/>
                </a:solidFill>
              </a:rPr>
              <a:t>votre</a:t>
            </a:r>
            <a:r>
              <a:rPr lang="en-GB" sz="7700" dirty="0">
                <a:solidFill>
                  <a:schemeClr val="tx1"/>
                </a:solidFill>
              </a:rPr>
              <a:t> amour, et la </a:t>
            </a:r>
            <a:r>
              <a:rPr lang="en-GB" sz="7700" dirty="0" err="1">
                <a:solidFill>
                  <a:schemeClr val="tx1"/>
                </a:solidFill>
              </a:rPr>
              <a:t>fermeté</a:t>
            </a:r>
            <a:r>
              <a:rPr lang="en-GB" sz="7700" dirty="0">
                <a:solidFill>
                  <a:schemeClr val="tx1"/>
                </a:solidFill>
              </a:rPr>
              <a:t> de </a:t>
            </a:r>
            <a:r>
              <a:rPr lang="en-GB" sz="7700" dirty="0" err="1">
                <a:solidFill>
                  <a:schemeClr val="tx1"/>
                </a:solidFill>
              </a:rPr>
              <a:t>votre</a:t>
            </a:r>
            <a:r>
              <a:rPr lang="en-GB" sz="7700" dirty="0">
                <a:solidFill>
                  <a:schemeClr val="tx1"/>
                </a:solidFill>
              </a:rPr>
              <a:t> </a:t>
            </a:r>
            <a:r>
              <a:rPr lang="en-GB" sz="7700" dirty="0" err="1">
                <a:solidFill>
                  <a:schemeClr val="tx1"/>
                </a:solidFill>
              </a:rPr>
              <a:t>espérance</a:t>
            </a:r>
            <a:r>
              <a:rPr lang="en-GB" sz="7700" dirty="0">
                <a:solidFill>
                  <a:schemeClr val="tx1"/>
                </a:solidFill>
              </a:rPr>
              <a:t> </a:t>
            </a:r>
            <a:r>
              <a:rPr lang="en-GB" sz="7700" dirty="0" err="1">
                <a:solidFill>
                  <a:schemeClr val="tx1"/>
                </a:solidFill>
              </a:rPr>
              <a:t>en</a:t>
            </a:r>
            <a:r>
              <a:rPr lang="en-GB" sz="7700" dirty="0">
                <a:solidFill>
                  <a:schemeClr val="tx1"/>
                </a:solidFill>
              </a:rPr>
              <a:t> </a:t>
            </a:r>
            <a:r>
              <a:rPr lang="en-GB" sz="7700" dirty="0" err="1">
                <a:solidFill>
                  <a:schemeClr val="tx1"/>
                </a:solidFill>
              </a:rPr>
              <a:t>notre</a:t>
            </a:r>
            <a:r>
              <a:rPr lang="en-GB" sz="7700" dirty="0">
                <a:solidFill>
                  <a:schemeClr val="tx1"/>
                </a:solidFill>
              </a:rPr>
              <a:t> </a:t>
            </a:r>
            <a:r>
              <a:rPr lang="en-GB" sz="7700" dirty="0" err="1">
                <a:solidFill>
                  <a:schemeClr val="tx1"/>
                </a:solidFill>
              </a:rPr>
              <a:t>Seigneur</a:t>
            </a:r>
            <a:r>
              <a:rPr lang="en-GB" sz="7700" dirty="0">
                <a:solidFill>
                  <a:schemeClr val="tx1"/>
                </a:solidFill>
              </a:rPr>
              <a:t> </a:t>
            </a:r>
            <a:r>
              <a:rPr lang="en-GB" sz="7700" dirty="0" err="1">
                <a:solidFill>
                  <a:schemeClr val="tx1"/>
                </a:solidFill>
              </a:rPr>
              <a:t>Jésus</a:t>
            </a:r>
            <a:r>
              <a:rPr lang="en-GB" sz="7700" dirty="0">
                <a:solidFill>
                  <a:schemeClr val="tx1"/>
                </a:solidFill>
              </a:rPr>
              <a:t>-Christ, </a:t>
            </a:r>
            <a:r>
              <a:rPr lang="en-GB" sz="7700" dirty="0" err="1">
                <a:solidFill>
                  <a:schemeClr val="tx1"/>
                </a:solidFill>
              </a:rPr>
              <a:t>devant</a:t>
            </a:r>
            <a:r>
              <a:rPr lang="en-GB" sz="7700" dirty="0">
                <a:solidFill>
                  <a:schemeClr val="tx1"/>
                </a:solidFill>
              </a:rPr>
              <a:t> Dieu </a:t>
            </a:r>
            <a:r>
              <a:rPr lang="en-GB" sz="7700" dirty="0" err="1">
                <a:solidFill>
                  <a:schemeClr val="tx1"/>
                </a:solidFill>
              </a:rPr>
              <a:t>notre</a:t>
            </a:r>
            <a:r>
              <a:rPr lang="en-GB" sz="7700" dirty="0">
                <a:solidFill>
                  <a:schemeClr val="tx1"/>
                </a:solidFill>
              </a:rPr>
              <a:t> Père.»</a:t>
            </a:r>
            <a:br>
              <a:rPr lang="en-GB" sz="7700" dirty="0">
                <a:solidFill>
                  <a:schemeClr val="tx1"/>
                </a:solidFill>
              </a:rPr>
            </a:br>
            <a:br>
              <a:rPr lang="en-GB" sz="7700" dirty="0">
                <a:solidFill>
                  <a:schemeClr val="tx1"/>
                </a:solidFill>
              </a:rPr>
            </a:br>
            <a:r>
              <a:rPr lang="en-CA" dirty="0" err="1"/>
              <a:t>Galates</a:t>
            </a:r>
            <a:r>
              <a:rPr lang="en-CA" dirty="0"/>
              <a:t> 6:9</a:t>
            </a:r>
            <a:br>
              <a:rPr lang="en-CA" dirty="0"/>
            </a:br>
            <a:r>
              <a:rPr lang="en-CA" sz="7700" dirty="0">
                <a:solidFill>
                  <a:schemeClr val="tx1"/>
                </a:solidFill>
              </a:rPr>
              <a:t>«</a:t>
            </a:r>
            <a:r>
              <a:rPr lang="en-GB" sz="7700" dirty="0">
                <a:solidFill>
                  <a:schemeClr val="tx1"/>
                </a:solidFill>
              </a:rPr>
              <a:t>Ne nous </a:t>
            </a:r>
            <a:r>
              <a:rPr lang="en-GB" sz="7700" dirty="0" err="1">
                <a:solidFill>
                  <a:schemeClr val="tx1"/>
                </a:solidFill>
              </a:rPr>
              <a:t>lassons</a:t>
            </a:r>
            <a:r>
              <a:rPr lang="en-GB" sz="7700" dirty="0">
                <a:solidFill>
                  <a:schemeClr val="tx1"/>
                </a:solidFill>
              </a:rPr>
              <a:t> pas de faire le bien; car nous </a:t>
            </a:r>
            <a:r>
              <a:rPr lang="en-GB" sz="7700" dirty="0" err="1">
                <a:solidFill>
                  <a:schemeClr val="tx1"/>
                </a:solidFill>
              </a:rPr>
              <a:t>moissonnerons</a:t>
            </a:r>
            <a:r>
              <a:rPr lang="en-GB" sz="7700" dirty="0">
                <a:solidFill>
                  <a:schemeClr val="tx1"/>
                </a:solidFill>
              </a:rPr>
              <a:t> au temps convenable, </a:t>
            </a:r>
            <a:r>
              <a:rPr lang="en-GB" sz="7700" dirty="0" err="1">
                <a:solidFill>
                  <a:schemeClr val="tx1"/>
                </a:solidFill>
              </a:rPr>
              <a:t>si</a:t>
            </a:r>
            <a:r>
              <a:rPr lang="en-GB" sz="7700" dirty="0">
                <a:solidFill>
                  <a:schemeClr val="tx1"/>
                </a:solidFill>
              </a:rPr>
              <a:t> nous ne nous </a:t>
            </a:r>
            <a:r>
              <a:rPr lang="en-GB" sz="7700" dirty="0" err="1">
                <a:solidFill>
                  <a:schemeClr val="tx1"/>
                </a:solidFill>
              </a:rPr>
              <a:t>relâchons</a:t>
            </a:r>
            <a:r>
              <a:rPr lang="en-GB" sz="7700" dirty="0">
                <a:solidFill>
                  <a:schemeClr val="tx1"/>
                </a:solidFill>
              </a:rPr>
              <a:t> pas.»</a:t>
            </a:r>
            <a:endParaRPr sz="7700" dirty="0">
              <a:solidFill>
                <a:schemeClr val="tx1"/>
              </a:solidFill>
            </a:endParaRPr>
          </a:p>
        </p:txBody>
      </p:sp>
      <p:sp>
        <p:nvSpPr>
          <p:cNvPr id="84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07700" y="0"/>
            <a:ext cx="800101" cy="711200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93</a:t>
            </a:fld>
            <a:endParaRPr/>
          </a:p>
        </p:txBody>
      </p:sp>
      <p:grpSp>
        <p:nvGrpSpPr>
          <p:cNvPr id="845" name="IP-0504-small.jpg"/>
          <p:cNvGrpSpPr/>
          <p:nvPr/>
        </p:nvGrpSpPr>
        <p:grpSpPr>
          <a:xfrm>
            <a:off x="833460" y="14469285"/>
            <a:ext cx="22733001" cy="8090366"/>
            <a:chOff x="0" y="0"/>
            <a:chExt cx="22733000" cy="8090365"/>
          </a:xfrm>
        </p:grpSpPr>
        <p:pic>
          <p:nvPicPr>
            <p:cNvPr id="844" name="IP-0504-small.jpg" descr="IP-0504-small.jpg"/>
            <p:cNvPicPr>
              <a:picLocks noChangeAspect="1"/>
            </p:cNvPicPr>
            <p:nvPr/>
          </p:nvPicPr>
          <p:blipFill>
            <a:blip r:embed="rId2"/>
            <a:srcRect t="39010" b="9212"/>
            <a:stretch>
              <a:fillRect/>
            </a:stretch>
          </p:blipFill>
          <p:spPr>
            <a:xfrm>
              <a:off x="127000" y="88900"/>
              <a:ext cx="22479001" cy="7760166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843" name="IP-0504-small.jpg" descr="IP-0504-small.jpg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-1"/>
              <a:ext cx="22733000" cy="8090367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fade/>
      </p:transition>
    </mc:Choice>
    <mc:Fallback xmlns="" xmlns:m="http://schemas.openxmlformats.org/officeDocument/2006/math" xmlns:a14="http://schemas.microsoft.com/office/drawing/2010/main">
      <p:transition spd="fast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New_Template4">
  <a:themeElements>
    <a:clrScheme name="New_Template4">
      <a:dk1>
        <a:srgbClr val="414141"/>
      </a:dk1>
      <a:lt1>
        <a:srgbClr val="FFFFFF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New_Template4">
  <a:themeElements>
    <a:clrScheme name="New_Template4">
      <a:dk1>
        <a:srgbClr val="000000"/>
      </a:dk1>
      <a:lt1>
        <a:srgbClr val="FFFFFF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1344</TotalTime>
  <Words>3525</Words>
  <Application>Microsoft Office PowerPoint</Application>
  <PresentationFormat>Custom</PresentationFormat>
  <Paragraphs>462</Paragraphs>
  <Slides>93</Slides>
  <Notes>3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93</vt:i4>
      </vt:variant>
    </vt:vector>
  </HeadingPairs>
  <TitlesOfParts>
    <vt:vector size="94" baseType="lpstr">
      <vt:lpstr>New_Template4</vt:lpstr>
      <vt:lpstr>Atelier de formation  pour les enseignants</vt:lpstr>
      <vt:lpstr>L'objectif de cet atelier</vt:lpstr>
      <vt:lpstr>Les ressources de votre atelier</vt:lpstr>
      <vt:lpstr>PowerPoint Presentation</vt:lpstr>
      <vt:lpstr>Présentations personnelles d'une minute</vt:lpstr>
      <vt:lpstr>Une brève histoire du CFBP</vt:lpstr>
      <vt:lpstr>PowerPoint Presentation</vt:lpstr>
      <vt:lpstr>Le monde a un besoin urgent de pasteurs formés</vt:lpstr>
      <vt:lpstr>Le monde a un besoin urgent de pasteurs formés</vt:lpstr>
      <vt:lpstr>Le monde a un besoin urgent de pasteurs formés</vt:lpstr>
      <vt:lpstr>Le monde a un besoin urgent de pasteurs formés</vt:lpstr>
      <vt:lpstr>Le monde a un besoin urgent de pasteurs formés</vt:lpstr>
      <vt:lpstr>Le monde a un besoin urgent de pasteurs formés</vt:lpstr>
      <vt:lpstr>Le monde a un besoin urgent de pasteurs formés</vt:lpstr>
      <vt:lpstr>Le monde a un besoin urgent de pasteurs formés</vt:lpstr>
      <vt:lpstr>PowerPoint Presentation</vt:lpstr>
      <vt:lpstr>PowerPoint Presentation</vt:lpstr>
      <vt:lpstr>Le modèle “D’une vie à l’autre”</vt:lpstr>
      <vt:lpstr>Le modèle “D’une vie à l’autre”</vt:lpstr>
      <vt:lpstr>Le modèle “D’une vie à l’autre”</vt:lpstr>
      <vt:lpstr>Le modèle “D’une vie à l’autre”</vt:lpstr>
      <vt:lpstr>PowerPoint Presentation</vt:lpstr>
      <vt:lpstr>PowerPoint Presentation</vt:lpstr>
      <vt:lpstr>PowerPoint Presentation</vt:lpstr>
      <vt:lpstr>La mission du CFBP</vt:lpstr>
      <vt:lpstr>La méthode de formation du CFBP</vt:lpstr>
      <vt:lpstr>PowerPoint Presentation</vt:lpstr>
      <vt:lpstr>Qualifications du CFBP et des pasteurs</vt:lpstr>
      <vt:lpstr>PowerPoint Presentation</vt:lpstr>
      <vt:lpstr>Le concept du CFBP Équiper pour le ministère d’une vie à l’autre</vt:lpstr>
      <vt:lpstr>3 éléments essentiels du concept</vt:lpstr>
      <vt:lpstr>1) Les Écritures</vt:lpstr>
      <vt:lpstr>2) Les manuels</vt:lpstr>
      <vt:lpstr>Structure du manuel général</vt:lpstr>
      <vt:lpstr>Le programme d'études du CFBP</vt:lpstr>
      <vt:lpstr>Cours individuels</vt:lpstr>
      <vt:lpstr>Lignes directrices pour l'utilisation du manuel du CFBP</vt:lpstr>
      <vt:lpstr>CFPB • 10 cours • 520 heures</vt:lpstr>
      <vt:lpstr>FBLC International • 8 Cours • 400 Heures</vt:lpstr>
      <vt:lpstr>PowerPoint Presentation</vt:lpstr>
      <vt:lpstr>3) L'enseignant</vt:lpstr>
      <vt:lpstr>Les partenaires choisissent les enseignants avec :</vt:lpstr>
      <vt:lpstr>Les enseignants doivent</vt:lpstr>
      <vt:lpstr>Les enseignants doivent</vt:lpstr>
      <vt:lpstr>Autres informations sur l'enseignant</vt:lpstr>
      <vt:lpstr>Attentes des enseignants du CFBP</vt:lpstr>
      <vt:lpstr>3 éléments essentiels du concept</vt:lpstr>
      <vt:lpstr>PowerPoint Presentation</vt:lpstr>
      <vt:lpstr>PowerPoint Presentation</vt:lpstr>
      <vt:lpstr>Cet exemple de leçon nécessite</vt:lpstr>
      <vt:lpstr>PowerPoint Presentation</vt:lpstr>
      <vt:lpstr>Exemples de leçons</vt:lpstr>
      <vt:lpstr>Préparation d’une leçon type</vt:lpstr>
      <vt:lpstr>Après avoir lu les  Écritures et le manuel</vt:lpstr>
      <vt:lpstr>Exemples de suggestions de leçons</vt:lpstr>
      <vt:lpstr>PowerPoint Presentation</vt:lpstr>
      <vt:lpstr>Bienvenue au deuxième jour</vt:lpstr>
      <vt:lpstr>PowerPoint Presentation</vt:lpstr>
      <vt:lpstr>PowerPoint Presentation</vt:lpstr>
      <vt:lpstr>PowerPoint Presentation</vt:lpstr>
      <vt:lpstr>Exemple de compte-rendu de leçon</vt:lpstr>
      <vt:lpstr>Exemple de compte rendu de leçon</vt:lpstr>
      <vt:lpstr>PowerPoint Presentation</vt:lpstr>
      <vt:lpstr>Le temps de préparation dépendra :</vt:lpstr>
      <vt:lpstr>Prévoyez toujours au moins 1 heure de préparation pour chaque heure d'enseignement.</vt:lpstr>
      <vt:lpstr>Avant le cours, décidez de la manière de :</vt:lpstr>
      <vt:lpstr>Aides visuelles</vt:lpstr>
      <vt:lpstr>Contextualisation</vt:lpstr>
      <vt:lpstr>PowerPoint Presentation</vt:lpstr>
      <vt:lpstr>Notes sur la programmation</vt:lpstr>
      <vt:lpstr>Étapes d'élaboration d'un calendrier</vt:lpstr>
      <vt:lpstr>Préparation des étudiants</vt:lpstr>
      <vt:lpstr>PowerPoint Presentation</vt:lpstr>
      <vt:lpstr>Ne pas compliquer à l'excès le démarrage d'un cours</vt:lpstr>
      <vt:lpstr>Ne pas compliquer à l'excès le démarrage d'un cours</vt:lpstr>
      <vt:lpstr>Calendrier pour le démarrage d'une classe</vt:lpstr>
      <vt:lpstr>PowerPoint Presentation</vt:lpstr>
      <vt:lpstr>Cérémonie de fin d’études et remise de certificats</vt:lpstr>
      <vt:lpstr>PowerPoint Presentation</vt:lpstr>
      <vt:lpstr>PowerPoint Presentation</vt:lpstr>
      <vt:lpstr>PowerPoint Presentation</vt:lpstr>
      <vt:lpstr>Rapport et évaluation</vt:lpstr>
      <vt:lpstr>Traductions</vt:lpstr>
      <vt:lpstr>PowerPoint Presentation</vt:lpstr>
      <vt:lpstr>PowerPoint Presentation</vt:lpstr>
      <vt:lpstr>Quelques rappels pratiques sur l'enseignement</vt:lpstr>
      <vt:lpstr>Quelques rappels logistiques</vt:lpstr>
      <vt:lpstr>Financement du CFBP</vt:lpstr>
      <vt:lpstr>PowerPoint Presentation</vt:lpstr>
      <vt:lpstr>Après avoir assisté à un atelier de formation des enseignants et signé un accord de partenariat, vous êtes encouragé à organiser un atelier de formation pour vos enseignants actuels et futurs.                                                    (Les fichiers peuvent être téléchargés sur bibletraining.com/download)</vt:lpstr>
      <vt:lpstr>PowerPoint Presentation</vt:lpstr>
      <vt:lpstr>Avons-nous atteint nos objectifs ?</vt:lpstr>
      <vt:lpstr>1 Thessaloniciens 1:3 «…nous rappelant sans cesse l’œuvre de votre foi, le travail de votre amour, et la fermeté de votre espérance en notre Seigneur Jésus-Christ, devant Dieu notre Père.»  Galates 6:9 «Ne nous lassons pas de faire le bien; car nous moissonnerons au temps convenable, si nous ne nous relâchons pas.»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Teacher Training Workshop</dc:title>
  <cp:lastModifiedBy>Matt Hulgan</cp:lastModifiedBy>
  <cp:revision>140</cp:revision>
  <dcterms:modified xsi:type="dcterms:W3CDTF">2024-08-21T08:24:58Z</dcterms:modified>
</cp:coreProperties>
</file>