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mov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4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"/>
          <p:cNvSpPr/>
          <p:nvPr/>
        </p:nvSpPr>
        <p:spPr>
          <a:xfrm>
            <a:off x="952500" y="9245600"/>
            <a:ext cx="224989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Triangle"/>
          <p:cNvSpPr/>
          <p:nvPr/>
        </p:nvSpPr>
        <p:spPr>
          <a:xfrm>
            <a:off x="952500" y="5765800"/>
            <a:ext cx="2250003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Triangle"/>
          <p:cNvSpPr/>
          <p:nvPr/>
        </p:nvSpPr>
        <p:spPr>
          <a:xfrm rot="16200000">
            <a:off x="13834253" y="7494711"/>
            <a:ext cx="231013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/>
          <p:nvPr>
            <p:ph type="body" sz="quarter" idx="21"/>
          </p:nvPr>
        </p:nvSpPr>
        <p:spPr>
          <a:xfrm>
            <a:off x="952500" y="49657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xfrm>
            <a:off x="23621999" y="0"/>
            <a:ext cx="546101" cy="660400"/>
          </a:xfrm>
          <a:prstGeom prst="rect">
            <a:avLst/>
          </a:prstGeom>
        </p:spPr>
        <p:txBody>
          <a:bodyPr/>
          <a:lstStyle>
            <a:lvl1pPr>
              <a:defRPr b="0" sz="3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/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/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23622000" y="0"/>
            <a:ext cx="571501" cy="61557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hoto-1436377793074-e85196f02c35-small.jpeg"/>
          <p:cNvSpPr/>
          <p:nvPr>
            <p:ph type="pic" idx="21"/>
          </p:nvPr>
        </p:nvSpPr>
        <p:spPr>
          <a:xfrm>
            <a:off x="0" y="-744141"/>
            <a:ext cx="24384000" cy="15204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23596600" y="0"/>
            <a:ext cx="571501" cy="6155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23622000" y="0"/>
            <a:ext cx="571501" cy="61557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riangle"/>
          <p:cNvSpPr/>
          <p:nvPr/>
        </p:nvSpPr>
        <p:spPr>
          <a:xfrm rot="16200000">
            <a:off x="13834253" y="11074127"/>
            <a:ext cx="231013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Triangle"/>
          <p:cNvSpPr/>
          <p:nvPr/>
        </p:nvSpPr>
        <p:spPr>
          <a:xfrm>
            <a:off x="952500" y="12801600"/>
            <a:ext cx="224989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Triangle"/>
          <p:cNvSpPr/>
          <p:nvPr/>
        </p:nvSpPr>
        <p:spPr>
          <a:xfrm>
            <a:off x="952500" y="9321800"/>
            <a:ext cx="2250003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Triangle"/>
          <p:cNvSpPr/>
          <p:nvPr/>
        </p:nvSpPr>
        <p:spPr>
          <a:xfrm rot="16200000">
            <a:off x="13834253" y="11074127"/>
            <a:ext cx="231013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/>
          <p:nvPr>
            <p:ph type="body" sz="quarter" idx="2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22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riangle"/>
          <p:cNvSpPr/>
          <p:nvPr/>
        </p:nvSpPr>
        <p:spPr>
          <a:xfrm>
            <a:off x="952500" y="6858000"/>
            <a:ext cx="106432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Triangle"/>
          <p:cNvSpPr/>
          <p:nvPr/>
        </p:nvSpPr>
        <p:spPr>
          <a:xfrm>
            <a:off x="952500" y="3898900"/>
            <a:ext cx="1064309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/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riangle"/>
          <p:cNvSpPr/>
          <p:nvPr/>
        </p:nvSpPr>
        <p:spPr>
          <a:xfrm>
            <a:off x="952500" y="3048000"/>
            <a:ext cx="2249492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" name="Triangle"/>
          <p:cNvSpPr/>
          <p:nvPr/>
        </p:nvSpPr>
        <p:spPr>
          <a:xfrm>
            <a:off x="952500" y="889000"/>
            <a:ext cx="2249492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23571200" y="-25400"/>
            <a:ext cx="571501" cy="61557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riangle"/>
          <p:cNvSpPr/>
          <p:nvPr/>
        </p:nvSpPr>
        <p:spPr>
          <a:xfrm>
            <a:off x="952500" y="3048000"/>
            <a:ext cx="2249492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2" name="Triangle"/>
          <p:cNvSpPr/>
          <p:nvPr/>
        </p:nvSpPr>
        <p:spPr>
          <a:xfrm>
            <a:off x="952500" y="889000"/>
            <a:ext cx="2249492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Image"/>
          <p:cNvSpPr/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23622000" y="0"/>
            <a:ext cx="571501" cy="61557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23622000" y="0"/>
            <a:ext cx="571501" cy="61557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/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Image"/>
          <p:cNvSpPr/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Image"/>
          <p:cNvSpPr/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xfrm>
            <a:off x="23622000" y="0"/>
            <a:ext cx="571501" cy="61557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"/>
          <p:cNvSpPr/>
          <p:nvPr/>
        </p:nvSpPr>
        <p:spPr>
          <a:xfrm>
            <a:off x="952500" y="3060700"/>
            <a:ext cx="2249492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riangle"/>
          <p:cNvSpPr/>
          <p:nvPr/>
        </p:nvSpPr>
        <p:spPr>
          <a:xfrm>
            <a:off x="952500" y="889000"/>
            <a:ext cx="2249492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622000" y="0"/>
            <a:ext cx="571501" cy="711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1" sz="36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20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Relationship Id="rId3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hoto-1453219562534-36e2ce0ea18e-small.jpeg" descr="photo-1453219562534-36e2ce0ea18e-small.jpeg"/>
          <p:cNvPicPr>
            <a:picLocks noChangeAspect="0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23022" y="597216"/>
            <a:ext cx="22733001" cy="8376940"/>
          </a:xfrm>
          <a:prstGeom prst="rect">
            <a:avLst/>
          </a:prstGeom>
        </p:spPr>
      </p:pic>
      <p:sp>
        <p:nvSpPr>
          <p:cNvPr id="138" name="Teacher Training Worksho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Teacher Training Workshop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23736299" y="0"/>
            <a:ext cx="342901" cy="711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" name="LA_BTCP-text.01_Color-Release.png" descr="LA_BTCP-text.01_Color-Releas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78500" y="9859546"/>
            <a:ext cx="7057400" cy="265497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he Mandate: Mat. 28:18-20…"/>
          <p:cNvSpPr txBox="1"/>
          <p:nvPr/>
        </p:nvSpPr>
        <p:spPr>
          <a:xfrm>
            <a:off x="3376414" y="6129081"/>
            <a:ext cx="8664278" cy="26549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6157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808990">
              <a:lnSpc>
                <a:spcPct val="90000"/>
              </a:lnSpc>
              <a:spcBef>
                <a:spcPts val="2200"/>
              </a:spcBef>
              <a:defRPr sz="5782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</a:t>
            </a:r>
            <a:r>
              <a:rPr u="sng"/>
              <a:t>Mandate</a:t>
            </a:r>
            <a:r>
              <a:t>: Mat. 28:18-20 </a:t>
            </a:r>
          </a:p>
          <a:p>
            <a:pPr algn="l" defTabSz="808990">
              <a:lnSpc>
                <a:spcPct val="90000"/>
              </a:lnSpc>
              <a:spcBef>
                <a:spcPts val="2200"/>
              </a:spcBef>
              <a:defRPr sz="5782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</a:t>
            </a:r>
            <a:r>
              <a:rPr u="sng"/>
              <a:t>Means</a:t>
            </a:r>
            <a:r>
              <a:t>: 2 Tim. 3:16-17</a:t>
            </a:r>
          </a:p>
        </p:txBody>
      </p:sp>
      <p:sp>
        <p:nvSpPr>
          <p:cNvPr id="142" name="The Method: Eph. 4:11-16…"/>
          <p:cNvSpPr txBox="1"/>
          <p:nvPr/>
        </p:nvSpPr>
        <p:spPr>
          <a:xfrm>
            <a:off x="12952214" y="6129081"/>
            <a:ext cx="8173542" cy="26549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6157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90000"/>
              </a:lnSpc>
              <a:spcBef>
                <a:spcPts val="2300"/>
              </a:spcBef>
              <a:defRPr sz="5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</a:t>
            </a:r>
            <a:r>
              <a:rPr u="sng"/>
              <a:t>Method</a:t>
            </a:r>
            <a:r>
              <a:t>: Eph. 4:11-16</a:t>
            </a:r>
          </a:p>
          <a:p>
            <a:pPr algn="l">
              <a:lnSpc>
                <a:spcPct val="90000"/>
              </a:lnSpc>
              <a:spcBef>
                <a:spcPts val="2300"/>
              </a:spcBef>
              <a:defRPr sz="5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</a:t>
            </a:r>
            <a:r>
              <a:rPr u="sng"/>
              <a:t>Model</a:t>
            </a:r>
            <a:r>
              <a:t>: 2 Tim. 2:1-2</a:t>
            </a:r>
          </a:p>
        </p:txBody>
      </p:sp>
      <p:sp>
        <p:nvSpPr>
          <p:cNvPr id="143" name="The Biblical Foundation for BTCP"/>
          <p:cNvSpPr txBox="1"/>
          <p:nvPr/>
        </p:nvSpPr>
        <p:spPr>
          <a:xfrm>
            <a:off x="952500" y="4516082"/>
            <a:ext cx="22479000" cy="15844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6157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300"/>
              </a:spcBef>
              <a:defRPr sz="9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Biblical Foundation for BTCP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hoto-1436377793074-e85196f02c35-small.jpeg" descr="photo-1436377793074-e85196f02c35-small.jpeg"/>
          <p:cNvPicPr>
            <a:picLocks noChangeAspect="1"/>
          </p:cNvPicPr>
          <p:nvPr/>
        </p:nvPicPr>
        <p:blipFill>
          <a:blip r:embed="rId2">
            <a:extLst/>
          </a:blip>
          <a:srcRect l="0" t="4894" r="0" b="489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2" name="Isaac Wootton multiplication-edit-compressed.mov" descr="Isaac Wootton multiplication-edit-compressed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978352" y="934245"/>
            <a:ext cx="18443218" cy="10374310"/>
          </a:xfrm>
          <a:prstGeom prst="rect">
            <a:avLst/>
          </a:prstGeom>
        </p:spPr>
      </p:pic>
      <p:sp>
        <p:nvSpPr>
          <p:cNvPr id="203" name="Multiplication is a key objective for BTCP training."/>
          <p:cNvSpPr txBox="1"/>
          <p:nvPr/>
        </p:nvSpPr>
        <p:spPr>
          <a:xfrm>
            <a:off x="5038787" y="11673965"/>
            <a:ext cx="14560427" cy="87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Multiplication is a key objective for BTCP training.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72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hoto-1436377793074-e85196f02c35-small.jpeg" descr="photo-1436377793074-e85196f02c35-small.jpeg"/>
          <p:cNvPicPr>
            <a:picLocks noChangeAspect="1"/>
          </p:cNvPicPr>
          <p:nvPr/>
        </p:nvPicPr>
        <p:blipFill>
          <a:blip r:embed="rId2">
            <a:extLst/>
          </a:blip>
          <a:srcRect l="0" t="4894" r="0" b="489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23609213" y="0"/>
            <a:ext cx="546274" cy="6155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7" name="3 Essential Parts of BTCP"/>
          <p:cNvSpPr txBox="1"/>
          <p:nvPr/>
        </p:nvSpPr>
        <p:spPr>
          <a:xfrm>
            <a:off x="4513518" y="8838731"/>
            <a:ext cx="15610963" cy="1716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4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9900"/>
            </a:pPr>
            <a:r>
              <a:rPr sz="11400"/>
              <a:t>3 Essential Parts of BTCP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3 Essential Parts of BTCP"/>
          <p:cNvSpPr txBox="1"/>
          <p:nvPr>
            <p:ph type="title"/>
          </p:nvPr>
        </p:nvSpPr>
        <p:spPr>
          <a:xfrm>
            <a:off x="952500" y="889000"/>
            <a:ext cx="22479000" cy="2169158"/>
          </a:xfrm>
          <a:prstGeom prst="rect">
            <a:avLst/>
          </a:prstGeom>
        </p:spPr>
        <p:txBody>
          <a:bodyPr/>
          <a:lstStyle>
            <a:lvl1pPr>
              <a:defRPr sz="1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 Essential Parts of BTCP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1" name="The Bible…"/>
          <p:cNvSpPr txBox="1"/>
          <p:nvPr/>
        </p:nvSpPr>
        <p:spPr>
          <a:xfrm>
            <a:off x="12740802" y="4860360"/>
            <a:ext cx="10371610" cy="573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8319" indent="-528319" algn="l">
              <a:lnSpc>
                <a:spcPct val="150000"/>
              </a:lnSpc>
              <a:buSzPct val="100000"/>
              <a:buAutoNum type="arabicParenR" startAt="1"/>
              <a:defRPr sz="9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The Bible</a:t>
            </a:r>
          </a:p>
          <a:p>
            <a:pPr marL="528319" indent="-528319" algn="l">
              <a:lnSpc>
                <a:spcPct val="150000"/>
              </a:lnSpc>
              <a:buSzPct val="100000"/>
              <a:buAutoNum type="arabicParenR" startAt="1"/>
              <a:defRPr sz="9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BTCP Manuals</a:t>
            </a:r>
          </a:p>
          <a:p>
            <a:pPr marL="528319" indent="-528319" algn="l">
              <a:lnSpc>
                <a:spcPct val="150000"/>
              </a:lnSpc>
              <a:buSzPct val="100000"/>
              <a:buAutoNum type="arabicParenR" startAt="1"/>
              <a:defRPr sz="9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Personal Teacher </a:t>
            </a:r>
          </a:p>
        </p:txBody>
      </p:sp>
      <p:grpSp>
        <p:nvGrpSpPr>
          <p:cNvPr id="214" name="3 legged stool.png"/>
          <p:cNvGrpSpPr/>
          <p:nvPr/>
        </p:nvGrpSpPr>
        <p:grpSpPr>
          <a:xfrm>
            <a:off x="1276680" y="3647498"/>
            <a:ext cx="8736940" cy="9258301"/>
            <a:chOff x="0" y="0"/>
            <a:chExt cx="8736938" cy="9258300"/>
          </a:xfrm>
        </p:grpSpPr>
        <p:pic>
          <p:nvPicPr>
            <p:cNvPr id="213" name="3 legged stool.png" descr="3 legged stool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24" t="19512" r="5724" b="8283"/>
            <a:stretch>
              <a:fillRect/>
            </a:stretch>
          </p:blipFill>
          <p:spPr>
            <a:xfrm>
              <a:off x="127000" y="88900"/>
              <a:ext cx="8482939" cy="8928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2" name="3 legged stool.png" descr="3 legged stool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8736940" cy="9258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1) The Bible"/>
          <p:cNvSpPr txBox="1"/>
          <p:nvPr>
            <p:ph type="title"/>
          </p:nvPr>
        </p:nvSpPr>
        <p:spPr>
          <a:xfrm>
            <a:off x="952500" y="889000"/>
            <a:ext cx="22479000" cy="2169158"/>
          </a:xfrm>
          <a:prstGeom prst="rect">
            <a:avLst/>
          </a:prstGeom>
        </p:spPr>
        <p:txBody>
          <a:bodyPr/>
          <a:lstStyle>
            <a:lvl1pPr>
              <a:defRPr sz="1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1) The Bible</a:t>
            </a:r>
          </a:p>
        </p:txBody>
      </p:sp>
      <p:sp>
        <p:nvSpPr>
          <p:cNvPr id="2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8" name="The Bible is the “textbook” for every course…"/>
          <p:cNvSpPr txBox="1"/>
          <p:nvPr/>
        </p:nvSpPr>
        <p:spPr>
          <a:xfrm>
            <a:off x="11115202" y="4135570"/>
            <a:ext cx="12319063" cy="7705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97408" indent="-59740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7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Bible is the “textbook” for every course</a:t>
            </a:r>
          </a:p>
          <a:p>
            <a:pPr marL="597408" indent="-59740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7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Students must use the same Study Bible</a:t>
            </a:r>
          </a:p>
          <a:p>
            <a:pPr marL="597408" indent="-59740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7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Students are instructed on how to use the Study Bible</a:t>
            </a:r>
          </a:p>
        </p:txBody>
      </p:sp>
      <p:grpSp>
        <p:nvGrpSpPr>
          <p:cNvPr id="221" name="DSC_0091.jpeg"/>
          <p:cNvGrpSpPr/>
          <p:nvPr/>
        </p:nvGrpSpPr>
        <p:grpSpPr>
          <a:xfrm>
            <a:off x="1276680" y="3647498"/>
            <a:ext cx="8736940" cy="9258301"/>
            <a:chOff x="0" y="0"/>
            <a:chExt cx="8736938" cy="9258300"/>
          </a:xfrm>
        </p:grpSpPr>
        <p:pic>
          <p:nvPicPr>
            <p:cNvPr id="220" name="DSC_0091.jpeg" descr="DSC_009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35" t="19733" r="10372" b="19316"/>
            <a:stretch>
              <a:fillRect/>
            </a:stretch>
          </p:blipFill>
          <p:spPr>
            <a:xfrm>
              <a:off x="127000" y="88900"/>
              <a:ext cx="8482939" cy="8928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DSC_0091.jpeg" descr="DSC_009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8736940" cy="9258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2) BTCP Manuals"/>
          <p:cNvSpPr txBox="1"/>
          <p:nvPr>
            <p:ph type="title"/>
          </p:nvPr>
        </p:nvSpPr>
        <p:spPr>
          <a:xfrm>
            <a:off x="952500" y="889000"/>
            <a:ext cx="22479000" cy="2169158"/>
          </a:xfrm>
          <a:prstGeom prst="rect">
            <a:avLst/>
          </a:prstGeom>
        </p:spPr>
        <p:txBody>
          <a:bodyPr/>
          <a:lstStyle>
            <a:lvl1pPr>
              <a:defRPr sz="1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2) BTCP Manuals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5" name="The minimum prescribed classroom hours must be met…"/>
          <p:cNvSpPr txBox="1"/>
          <p:nvPr/>
        </p:nvSpPr>
        <p:spPr>
          <a:xfrm>
            <a:off x="10784572" y="3420054"/>
            <a:ext cx="12319062" cy="9466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3984" indent="-633984" algn="l">
              <a:spcBef>
                <a:spcPts val="4500"/>
              </a:spcBef>
              <a:buClr>
                <a:srgbClr val="929292"/>
              </a:buClr>
              <a:buSzPct val="60000"/>
              <a:buFont typeface="Zapf Dingbats"/>
              <a:buChar char="❖"/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minimum prescribed classroom hours must be met</a:t>
            </a:r>
          </a:p>
          <a:p>
            <a:pPr marL="633984" indent="-633984" algn="l">
              <a:spcBef>
                <a:spcPts val="4500"/>
              </a:spcBef>
              <a:buClr>
                <a:srgbClr val="929292"/>
              </a:buClr>
              <a:buSzPct val="60000"/>
              <a:buFont typeface="Zapf Dingbats"/>
              <a:buChar char="❖"/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Courses 1-6 must be taught in order</a:t>
            </a:r>
          </a:p>
          <a:p>
            <a:pPr marL="633984" indent="-633984" algn="l">
              <a:spcBef>
                <a:spcPts val="4500"/>
              </a:spcBef>
              <a:buClr>
                <a:srgbClr val="929292"/>
              </a:buClr>
              <a:buSzPct val="60000"/>
              <a:buFont typeface="Zapf Dingbats"/>
              <a:buChar char="❖"/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Students must own the manual for each course</a:t>
            </a:r>
          </a:p>
          <a:p>
            <a:pPr marL="633984" indent="-633984" algn="l">
              <a:spcBef>
                <a:spcPts val="4500"/>
              </a:spcBef>
              <a:buClr>
                <a:srgbClr val="929292"/>
              </a:buClr>
              <a:buSzPct val="60000"/>
              <a:buFont typeface="Zapf Dingbats"/>
              <a:buChar char="❖"/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Students must pay a portion of the cost for training</a:t>
            </a:r>
          </a:p>
          <a:p>
            <a:pPr marL="633984" indent="-633984" algn="l">
              <a:spcBef>
                <a:spcPts val="4500"/>
              </a:spcBef>
              <a:buClr>
                <a:srgbClr val="929292"/>
              </a:buClr>
              <a:buSzPct val="60000"/>
              <a:buFont typeface="Zapf Dingbats"/>
              <a:buChar char="❖"/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Replicating manuals is prohibited</a:t>
            </a:r>
          </a:p>
        </p:txBody>
      </p:sp>
      <p:grpSp>
        <p:nvGrpSpPr>
          <p:cNvPr id="228" name="IP-5476-small.jpeg"/>
          <p:cNvGrpSpPr/>
          <p:nvPr/>
        </p:nvGrpSpPr>
        <p:grpSpPr>
          <a:xfrm>
            <a:off x="1276680" y="3647498"/>
            <a:ext cx="8736940" cy="9258301"/>
            <a:chOff x="0" y="0"/>
            <a:chExt cx="8736938" cy="9258300"/>
          </a:xfrm>
        </p:grpSpPr>
        <p:pic>
          <p:nvPicPr>
            <p:cNvPr id="227" name="IP-5476-small.jpeg" descr="IP-5476-small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770" t="6971" r="4381" b="33488"/>
            <a:stretch>
              <a:fillRect/>
            </a:stretch>
          </p:blipFill>
          <p:spPr>
            <a:xfrm>
              <a:off x="127000" y="88900"/>
              <a:ext cx="8482939" cy="8928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6" name="IP-5476-small.jpeg" descr="IP-5476-small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8736940" cy="9258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3) The Teacher"/>
          <p:cNvSpPr txBox="1"/>
          <p:nvPr>
            <p:ph type="title"/>
          </p:nvPr>
        </p:nvSpPr>
        <p:spPr>
          <a:xfrm>
            <a:off x="952500" y="889000"/>
            <a:ext cx="22479000" cy="2169158"/>
          </a:xfrm>
          <a:prstGeom prst="rect">
            <a:avLst/>
          </a:prstGeom>
        </p:spPr>
        <p:txBody>
          <a:bodyPr/>
          <a:lstStyle>
            <a:lvl1pPr>
              <a:defRPr sz="1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3) The Teacher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2" name="Must have completed seminary, Bible College, BTCP or have similar skills and knowledge…"/>
          <p:cNvSpPr txBox="1"/>
          <p:nvPr/>
        </p:nvSpPr>
        <p:spPr>
          <a:xfrm>
            <a:off x="11115202" y="3750254"/>
            <a:ext cx="12319063" cy="847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97408" indent="-59740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Must have completed seminary, Bible College, BTCP or have similar skills and knowledge</a:t>
            </a:r>
          </a:p>
          <a:p>
            <a:pPr marL="597408" indent="-59740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Is a guide and active disciple</a:t>
            </a:r>
          </a:p>
          <a:p>
            <a:pPr marL="597408" indent="-59740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Must substantially agree with the BTCP doctrinal statement</a:t>
            </a:r>
          </a:p>
          <a:p>
            <a:pPr marL="597408" indent="-59740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Able to teach in a cross-denominational, relational setting</a:t>
            </a:r>
          </a:p>
        </p:txBody>
      </p:sp>
      <p:grpSp>
        <p:nvGrpSpPr>
          <p:cNvPr id="235" name="African Student.jpg"/>
          <p:cNvGrpSpPr/>
          <p:nvPr/>
        </p:nvGrpSpPr>
        <p:grpSpPr>
          <a:xfrm>
            <a:off x="1276680" y="3647498"/>
            <a:ext cx="8736940" cy="9258301"/>
            <a:chOff x="0" y="0"/>
            <a:chExt cx="8736938" cy="9258300"/>
          </a:xfrm>
        </p:grpSpPr>
        <p:pic>
          <p:nvPicPr>
            <p:cNvPr id="234" name="African Student.jpg" descr="African Student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625" t="1894" r="8718" b="1894"/>
            <a:stretch>
              <a:fillRect/>
            </a:stretch>
          </p:blipFill>
          <p:spPr>
            <a:xfrm>
              <a:off x="127000" y="88900"/>
              <a:ext cx="8482939" cy="8928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" name="African Student.jpg" descr="African Student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8736940" cy="9258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BTCP’s Training Meth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BTCP’s Training Method</a:t>
            </a:r>
          </a:p>
        </p:txBody>
      </p:sp>
      <p:sp>
        <p:nvSpPr>
          <p:cNvPr id="2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41" name="Image 3-2-16 at 1.25 PM.jpeg"/>
          <p:cNvGrpSpPr/>
          <p:nvPr/>
        </p:nvGrpSpPr>
        <p:grpSpPr>
          <a:xfrm flipH="1">
            <a:off x="763662" y="3499328"/>
            <a:ext cx="10552038" cy="9231944"/>
            <a:chOff x="0" y="0"/>
            <a:chExt cx="10552037" cy="9231942"/>
          </a:xfrm>
        </p:grpSpPr>
        <p:pic>
          <p:nvPicPr>
            <p:cNvPr id="240" name="Image 3-2-16 at 1.25 PM.jpeg" descr="Image 3-2-16 at 1.25 PM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015" t="9715" r="7848" b="228"/>
            <a:stretch>
              <a:fillRect/>
            </a:stretch>
          </p:blipFill>
          <p:spPr>
            <a:xfrm>
              <a:off x="127000" y="88900"/>
              <a:ext cx="10298038" cy="89017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9" name="Image 3-2-16 at 1.25 PM.jpeg" descr="Image 3-2-16 at 1.25 PM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552039" cy="9231944"/>
            </a:xfrm>
            <a:prstGeom prst="rect">
              <a:avLst/>
            </a:prstGeom>
            <a:effectLst/>
          </p:spPr>
        </p:pic>
      </p:grpSp>
      <p:sp>
        <p:nvSpPr>
          <p:cNvPr id="242" name="Non-formal training (no tests, grades, degrees or diplomas)…"/>
          <p:cNvSpPr txBox="1"/>
          <p:nvPr>
            <p:ph type="body" sz="half" idx="1"/>
          </p:nvPr>
        </p:nvSpPr>
        <p:spPr>
          <a:xfrm>
            <a:off x="11772727" y="3416300"/>
            <a:ext cx="11763670" cy="9589277"/>
          </a:xfrm>
          <a:prstGeom prst="rect">
            <a:avLst/>
          </a:prstGeom>
        </p:spPr>
        <p:txBody>
          <a:bodyPr anchor="t"/>
          <a:lstStyle/>
          <a:p>
            <a:pPr marL="597408" indent="-597408">
              <a:spcBef>
                <a:spcPts val="27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Non-formal training (no tests, grades, degrees or diplomas)</a:t>
            </a:r>
          </a:p>
          <a:p>
            <a:pPr marL="597408" indent="-597408">
              <a:spcBef>
                <a:spcPts val="27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Face to face, relational training (distance training is not permitted)</a:t>
            </a:r>
          </a:p>
          <a:p>
            <a:pPr marL="597408" indent="-597408">
              <a:spcBef>
                <a:spcPts val="27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Provides the “irreducible minimum”</a:t>
            </a:r>
          </a:p>
          <a:p>
            <a:pPr marL="597408" indent="-597408">
              <a:spcBef>
                <a:spcPts val="27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Enables students to train others</a:t>
            </a:r>
          </a:p>
          <a:p>
            <a:pPr marL="597408" indent="-597408">
              <a:spcBef>
                <a:spcPts val="27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 academic credentials needed, but literacy is necessary </a:t>
            </a:r>
          </a:p>
          <a:p>
            <a:pPr marL="597408" indent="-597408">
              <a:spcBef>
                <a:spcPts val="27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Cross-denominational setting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raduates.jpg" descr="Graduates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074" t="0" r="2545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6" name="What questions do you have about BTCP’s training method?"/>
          <p:cNvSpPr txBox="1"/>
          <p:nvPr/>
        </p:nvSpPr>
        <p:spPr>
          <a:xfrm>
            <a:off x="2263316" y="8125071"/>
            <a:ext cx="20111367" cy="29183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27394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9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What questions do you have about BTCP’s training method?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hoto-1436377793074-e85196f02c35-small.jpeg" descr="photo-1436377793074-e85196f02c35-small.jpeg"/>
          <p:cNvPicPr>
            <a:picLocks noChangeAspect="1"/>
          </p:cNvPicPr>
          <p:nvPr/>
        </p:nvPicPr>
        <p:blipFill>
          <a:blip r:embed="rId2">
            <a:extLst/>
          </a:blip>
          <a:srcRect l="0" t="4894" r="0" b="489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0" name="3 Tiers of Training…"/>
          <p:cNvSpPr txBox="1"/>
          <p:nvPr/>
        </p:nvSpPr>
        <p:spPr>
          <a:xfrm>
            <a:off x="5192699" y="8000531"/>
            <a:ext cx="14252601" cy="3392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9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1400"/>
              <a:t>3 Tiers of Training </a:t>
            </a:r>
            <a:endParaRPr sz="11400"/>
          </a:p>
          <a:p>
            <a:pPr>
              <a:defRPr sz="99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1400"/>
              <a:t>Across 10 Courses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55" name="BTCP Cover #1.jpeg"/>
          <p:cNvGrpSpPr/>
          <p:nvPr/>
        </p:nvGrpSpPr>
        <p:grpSpPr>
          <a:xfrm>
            <a:off x="2578924" y="10269892"/>
            <a:ext cx="14755752" cy="1123501"/>
            <a:chOff x="0" y="0"/>
            <a:chExt cx="14755750" cy="1123499"/>
          </a:xfrm>
        </p:grpSpPr>
        <p:pic>
          <p:nvPicPr>
            <p:cNvPr id="254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6" t="4718" r="876" b="91706"/>
            <a:stretch>
              <a:fillRect/>
            </a:stretch>
          </p:blipFill>
          <p:spPr>
            <a:xfrm>
              <a:off x="127000" y="88900"/>
              <a:ext cx="14501751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" name="BTCP Cover #1.jpeg" descr="BTCP Cover #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4755751" cy="1123501"/>
            </a:xfrm>
            <a:prstGeom prst="rect">
              <a:avLst/>
            </a:prstGeom>
            <a:effectLst/>
          </p:spPr>
        </p:pic>
      </p:grpSp>
      <p:grpSp>
        <p:nvGrpSpPr>
          <p:cNvPr id="258" name="BTCP Cover #1.jpeg"/>
          <p:cNvGrpSpPr/>
          <p:nvPr/>
        </p:nvGrpSpPr>
        <p:grpSpPr>
          <a:xfrm>
            <a:off x="2968755" y="8837384"/>
            <a:ext cx="13976090" cy="1123500"/>
            <a:chOff x="0" y="0"/>
            <a:chExt cx="13976089" cy="1123499"/>
          </a:xfrm>
        </p:grpSpPr>
        <p:pic>
          <p:nvPicPr>
            <p:cNvPr id="257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17" t="4718" r="3517" b="91706"/>
            <a:stretch>
              <a:fillRect/>
            </a:stretch>
          </p:blipFill>
          <p:spPr>
            <a:xfrm>
              <a:off x="127000" y="88900"/>
              <a:ext cx="13722090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6" name="BTCP Cover #1.jpeg" descr="BTCP Cover #1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976090" cy="1123500"/>
            </a:xfrm>
            <a:prstGeom prst="rect">
              <a:avLst/>
            </a:prstGeom>
            <a:effectLst/>
          </p:spPr>
        </p:pic>
      </p:grpSp>
      <p:grpSp>
        <p:nvGrpSpPr>
          <p:cNvPr id="261" name="BTCP Cover #1.jpeg"/>
          <p:cNvGrpSpPr/>
          <p:nvPr/>
        </p:nvGrpSpPr>
        <p:grpSpPr>
          <a:xfrm>
            <a:off x="3382497" y="7425470"/>
            <a:ext cx="13148606" cy="1082311"/>
            <a:chOff x="0" y="0"/>
            <a:chExt cx="13148605" cy="1082309"/>
          </a:xfrm>
        </p:grpSpPr>
        <p:pic>
          <p:nvPicPr>
            <p:cNvPr id="260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28" t="4718" r="3928" b="91706"/>
            <a:stretch>
              <a:fillRect/>
            </a:stretch>
          </p:blipFill>
          <p:spPr>
            <a:xfrm>
              <a:off x="127000" y="88900"/>
              <a:ext cx="12894606" cy="7521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9" name="BTCP Cover #1.jpeg" descr="BTCP Cover #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148606" cy="1082310"/>
            </a:xfrm>
            <a:prstGeom prst="rect">
              <a:avLst/>
            </a:prstGeom>
            <a:effectLst/>
          </p:spPr>
        </p:pic>
      </p:grpSp>
      <p:grpSp>
        <p:nvGrpSpPr>
          <p:cNvPr id="264" name="BTCP Cover #1.jpeg"/>
          <p:cNvGrpSpPr/>
          <p:nvPr/>
        </p:nvGrpSpPr>
        <p:grpSpPr>
          <a:xfrm>
            <a:off x="4159975" y="5972367"/>
            <a:ext cx="11593650" cy="1123500"/>
            <a:chOff x="0" y="0"/>
            <a:chExt cx="11593648" cy="1123499"/>
          </a:xfrm>
        </p:grpSpPr>
        <p:pic>
          <p:nvPicPr>
            <p:cNvPr id="263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587" t="4718" r="11587" b="91706"/>
            <a:stretch>
              <a:fillRect/>
            </a:stretch>
          </p:blipFill>
          <p:spPr>
            <a:xfrm>
              <a:off x="127000" y="88900"/>
              <a:ext cx="11339649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BTCP Cover #1.jpeg" descr="BTCP Cover #1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11593650" cy="1123500"/>
            </a:xfrm>
            <a:prstGeom prst="rect">
              <a:avLst/>
            </a:prstGeom>
            <a:effectLst/>
          </p:spPr>
        </p:pic>
      </p:grpSp>
      <p:grpSp>
        <p:nvGrpSpPr>
          <p:cNvPr id="267" name="BTCP Cover #1.jpeg"/>
          <p:cNvGrpSpPr/>
          <p:nvPr/>
        </p:nvGrpSpPr>
        <p:grpSpPr>
          <a:xfrm>
            <a:off x="4525497" y="4539858"/>
            <a:ext cx="10862606" cy="1123501"/>
            <a:chOff x="0" y="0"/>
            <a:chExt cx="10862605" cy="1123499"/>
          </a:xfrm>
        </p:grpSpPr>
        <p:pic>
          <p:nvPicPr>
            <p:cNvPr id="266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064" t="4718" r="14064" b="91706"/>
            <a:stretch>
              <a:fillRect/>
            </a:stretch>
          </p:blipFill>
          <p:spPr>
            <a:xfrm>
              <a:off x="127000" y="88900"/>
              <a:ext cx="10608606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" name="BTCP Cover #1.jpeg" descr="BTCP Cover #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862606" cy="1123500"/>
            </a:xfrm>
            <a:prstGeom prst="rect">
              <a:avLst/>
            </a:prstGeom>
            <a:effectLst/>
          </p:spPr>
        </p:pic>
      </p:grpSp>
      <p:sp>
        <p:nvSpPr>
          <p:cNvPr id="268" name="BTCI • 5 Core Courses • 275 Hours"/>
          <p:cNvSpPr txBox="1"/>
          <p:nvPr>
            <p:ph type="title" idx="4294967295"/>
          </p:nvPr>
        </p:nvSpPr>
        <p:spPr>
          <a:xfrm>
            <a:off x="952500" y="495638"/>
            <a:ext cx="22479000" cy="166370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BTCI • 5 Core Courses • 275 Hours</a:t>
            </a:r>
          </a:p>
        </p:txBody>
      </p:sp>
      <p:sp>
        <p:nvSpPr>
          <p:cNvPr id="269" name="Bible Study Methods &amp; Rules of Interpretation"/>
          <p:cNvSpPr txBox="1"/>
          <p:nvPr/>
        </p:nvSpPr>
        <p:spPr>
          <a:xfrm>
            <a:off x="3024585" y="10402375"/>
            <a:ext cx="13762830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Bible Study Methods &amp; Rules of Interpretation</a:t>
            </a:r>
          </a:p>
        </p:txBody>
      </p:sp>
      <p:sp>
        <p:nvSpPr>
          <p:cNvPr id="270" name="Old Testament Survey"/>
          <p:cNvSpPr txBox="1"/>
          <p:nvPr/>
        </p:nvSpPr>
        <p:spPr>
          <a:xfrm>
            <a:off x="4471360" y="8969199"/>
            <a:ext cx="10869280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Old Testament Survey</a:t>
            </a:r>
          </a:p>
        </p:txBody>
      </p:sp>
      <p:sp>
        <p:nvSpPr>
          <p:cNvPr id="271" name="New Testament Survey"/>
          <p:cNvSpPr txBox="1"/>
          <p:nvPr/>
        </p:nvSpPr>
        <p:spPr>
          <a:xfrm>
            <a:off x="4349519" y="7472523"/>
            <a:ext cx="11112962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New Testament Survey</a:t>
            </a:r>
          </a:p>
        </p:txBody>
      </p:sp>
      <p:sp>
        <p:nvSpPr>
          <p:cNvPr id="272" name="Bible Doctrine Survey"/>
          <p:cNvSpPr txBox="1"/>
          <p:nvPr/>
        </p:nvSpPr>
        <p:spPr>
          <a:xfrm>
            <a:off x="4875478" y="6092242"/>
            <a:ext cx="10061044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Bible Doctrine Survey</a:t>
            </a:r>
          </a:p>
        </p:txBody>
      </p:sp>
      <p:sp>
        <p:nvSpPr>
          <p:cNvPr id="273" name="Personal &amp; Corporate Spiritual Life"/>
          <p:cNvSpPr txBox="1"/>
          <p:nvPr/>
        </p:nvSpPr>
        <p:spPr>
          <a:xfrm>
            <a:off x="5699787" y="4644714"/>
            <a:ext cx="8615626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Personal &amp; Corporate Spiritual Life</a:t>
            </a:r>
          </a:p>
        </p:txBody>
      </p:sp>
      <p:sp>
        <p:nvSpPr>
          <p:cNvPr id="274" name="40 Hours"/>
          <p:cNvSpPr txBox="1"/>
          <p:nvPr/>
        </p:nvSpPr>
        <p:spPr>
          <a:xfrm>
            <a:off x="17647511" y="10415075"/>
            <a:ext cx="14539779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40 Hours</a:t>
            </a:r>
          </a:p>
        </p:txBody>
      </p:sp>
      <p:sp>
        <p:nvSpPr>
          <p:cNvPr id="275" name="60 Hours"/>
          <p:cNvSpPr txBox="1"/>
          <p:nvPr/>
        </p:nvSpPr>
        <p:spPr>
          <a:xfrm>
            <a:off x="17199009" y="8958913"/>
            <a:ext cx="10869280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276" name="60 Hours"/>
          <p:cNvSpPr txBox="1"/>
          <p:nvPr/>
        </p:nvSpPr>
        <p:spPr>
          <a:xfrm>
            <a:off x="16759668" y="7469116"/>
            <a:ext cx="11112961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277" name="60 Hours"/>
          <p:cNvSpPr txBox="1"/>
          <p:nvPr/>
        </p:nvSpPr>
        <p:spPr>
          <a:xfrm>
            <a:off x="16037543" y="6079542"/>
            <a:ext cx="10061044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278" name="55 Hours"/>
          <p:cNvSpPr txBox="1"/>
          <p:nvPr/>
        </p:nvSpPr>
        <p:spPr>
          <a:xfrm>
            <a:off x="15880469" y="4708214"/>
            <a:ext cx="8615625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55 Hours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2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2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"/>
                            </p:stCondLst>
                            <p:childTnLst>
                              <p:par>
                                <p:cTn id="48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2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"/>
                            </p:stCondLst>
                            <p:childTnLst>
                              <p:par>
                                <p:cTn id="52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2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2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"/>
                            </p:stCondLst>
                            <p:childTnLst>
                              <p:par>
                                <p:cTn id="61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2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"/>
                            </p:stCondLst>
                            <p:childTnLst>
                              <p:par>
                                <p:cTn id="65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2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3"/>
      <p:bldP build="whole" bldLvl="1" animBg="1" rev="0" advAuto="0" spid="277" grpId="12"/>
      <p:bldP build="whole" bldLvl="1" animBg="1" rev="0" advAuto="0" spid="276" grpId="9"/>
      <p:bldP build="whole" bldLvl="1" animBg="1" rev="0" advAuto="0" spid="264" grpId="10"/>
      <p:bldP build="whole" bldLvl="1" animBg="1" rev="0" advAuto="0" spid="278" grpId="15"/>
      <p:bldP build="whole" bldLvl="1" animBg="1" rev="0" advAuto="0" spid="255" grpId="1"/>
      <p:bldP build="whole" bldLvl="1" animBg="1" rev="0" advAuto="0" spid="272" grpId="11"/>
      <p:bldP build="whole" bldLvl="1" animBg="1" rev="0" advAuto="0" spid="273" grpId="14"/>
      <p:bldP build="whole" bldLvl="1" animBg="1" rev="0" advAuto="0" spid="261" grpId="7"/>
      <p:bldP build="whole" bldLvl="1" animBg="1" rev="0" advAuto="0" spid="275" grpId="6"/>
      <p:bldP build="whole" bldLvl="1" animBg="1" rev="0" advAuto="0" spid="267" grpId="13"/>
      <p:bldP build="whole" bldLvl="1" animBg="1" rev="0" advAuto="0" spid="269" grpId="2"/>
      <p:bldP build="whole" bldLvl="1" animBg="1" rev="0" advAuto="0" spid="270" grpId="5"/>
      <p:bldP build="whole" bldLvl="1" animBg="1" rev="0" advAuto="0" spid="271" grpId="8"/>
      <p:bldP build="whole" bldLvl="1" animBg="1" rev="0" advAuto="0" spid="258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he Goal of This Interest Mee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Goal of This Interest Meeting</a:t>
            </a:r>
          </a:p>
        </p:txBody>
      </p:sp>
      <p:grpSp>
        <p:nvGrpSpPr>
          <p:cNvPr id="148" name="African Class 2.jpg"/>
          <p:cNvGrpSpPr/>
          <p:nvPr/>
        </p:nvGrpSpPr>
        <p:grpSpPr>
          <a:xfrm>
            <a:off x="823022" y="7189737"/>
            <a:ext cx="22733001" cy="6056580"/>
            <a:chOff x="0" y="0"/>
            <a:chExt cx="22733000" cy="6056579"/>
          </a:xfrm>
        </p:grpSpPr>
        <p:pic>
          <p:nvPicPr>
            <p:cNvPr id="147" name="African Class 2.jpg" descr="African Class 2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85" t="23519" r="0" b="39314"/>
            <a:stretch>
              <a:fillRect/>
            </a:stretch>
          </p:blipFill>
          <p:spPr>
            <a:xfrm>
              <a:off x="127000" y="88900"/>
              <a:ext cx="22479000" cy="57263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African Class 2.jpg" descr="African Class 2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2733000" cy="6056581"/>
            </a:xfrm>
            <a:prstGeom prst="rect">
              <a:avLst/>
            </a:prstGeom>
            <a:effectLst/>
          </p:spPr>
        </p:pic>
      </p:grp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23685499" y="-25400"/>
            <a:ext cx="342901" cy="6155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0" name="Discover BTCP’s mission, purpose, and approach…"/>
          <p:cNvSpPr txBox="1"/>
          <p:nvPr>
            <p:ph type="body" sz="half" idx="1"/>
          </p:nvPr>
        </p:nvSpPr>
        <p:spPr>
          <a:xfrm>
            <a:off x="3454265" y="2997200"/>
            <a:ext cx="17491390" cy="4200426"/>
          </a:xfrm>
          <a:prstGeom prst="rect">
            <a:avLst/>
          </a:prstGeom>
        </p:spPr>
        <p:txBody>
          <a:bodyPr/>
          <a:lstStyle/>
          <a:p>
            <a:pPr marL="652638" indent="-652638">
              <a:spcBef>
                <a:spcPts val="2100"/>
              </a:spcBef>
              <a:defRPr sz="6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Discover BTCP’s mission, purpose, and approach</a:t>
            </a:r>
          </a:p>
          <a:p>
            <a:pPr marL="652638" indent="-652638">
              <a:spcBef>
                <a:spcPts val="2100"/>
              </a:spcBef>
              <a:defRPr sz="6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Understand how we conduct pastor training</a:t>
            </a:r>
          </a:p>
          <a:p>
            <a:pPr marL="652638" indent="-652638">
              <a:spcBef>
                <a:spcPts val="2100"/>
              </a:spcBef>
              <a:defRPr sz="6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Determine whether partnership is right for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3" name="BTCP Cover #1.jpeg"/>
          <p:cNvGrpSpPr/>
          <p:nvPr/>
        </p:nvGrpSpPr>
        <p:grpSpPr>
          <a:xfrm>
            <a:off x="2451924" y="11412892"/>
            <a:ext cx="14755752" cy="1123501"/>
            <a:chOff x="0" y="0"/>
            <a:chExt cx="14755750" cy="1123499"/>
          </a:xfrm>
        </p:grpSpPr>
        <p:pic>
          <p:nvPicPr>
            <p:cNvPr id="282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6" t="4718" r="876" b="91706"/>
            <a:stretch>
              <a:fillRect/>
            </a:stretch>
          </p:blipFill>
          <p:spPr>
            <a:xfrm>
              <a:off x="127000" y="88900"/>
              <a:ext cx="14501751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1" name="BTCP Cover #1.jpeg" descr="BTCP Cover #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4755751" cy="1123501"/>
            </a:xfrm>
            <a:prstGeom prst="rect">
              <a:avLst/>
            </a:prstGeom>
            <a:effectLst/>
          </p:spPr>
        </p:pic>
      </p:grpSp>
      <p:grpSp>
        <p:nvGrpSpPr>
          <p:cNvPr id="286" name="BTCP Cover #1.jpeg"/>
          <p:cNvGrpSpPr/>
          <p:nvPr/>
        </p:nvGrpSpPr>
        <p:grpSpPr>
          <a:xfrm>
            <a:off x="2841755" y="10317686"/>
            <a:ext cx="13976090" cy="1123500"/>
            <a:chOff x="0" y="0"/>
            <a:chExt cx="13976089" cy="1123499"/>
          </a:xfrm>
        </p:grpSpPr>
        <p:pic>
          <p:nvPicPr>
            <p:cNvPr id="285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17" t="4718" r="3517" b="91706"/>
            <a:stretch>
              <a:fillRect/>
            </a:stretch>
          </p:blipFill>
          <p:spPr>
            <a:xfrm>
              <a:off x="127000" y="88900"/>
              <a:ext cx="13722090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4" name="BTCP Cover #1.jpeg" descr="BTCP Cover #1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976090" cy="1123500"/>
            </a:xfrm>
            <a:prstGeom prst="rect">
              <a:avLst/>
            </a:prstGeom>
            <a:effectLst/>
          </p:spPr>
        </p:pic>
      </p:grpSp>
      <p:grpSp>
        <p:nvGrpSpPr>
          <p:cNvPr id="289" name="BTCP Cover #1.jpeg"/>
          <p:cNvGrpSpPr/>
          <p:nvPr/>
        </p:nvGrpSpPr>
        <p:grpSpPr>
          <a:xfrm>
            <a:off x="3255497" y="9243074"/>
            <a:ext cx="13148606" cy="1082310"/>
            <a:chOff x="0" y="0"/>
            <a:chExt cx="13148605" cy="1082309"/>
          </a:xfrm>
        </p:grpSpPr>
        <p:pic>
          <p:nvPicPr>
            <p:cNvPr id="288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28" t="4718" r="3928" b="91706"/>
            <a:stretch>
              <a:fillRect/>
            </a:stretch>
          </p:blipFill>
          <p:spPr>
            <a:xfrm>
              <a:off x="127000" y="88900"/>
              <a:ext cx="12894606" cy="7521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7" name="BTCP Cover #1.jpeg" descr="BTCP Cover #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148606" cy="1082310"/>
            </a:xfrm>
            <a:prstGeom prst="rect">
              <a:avLst/>
            </a:prstGeom>
            <a:effectLst/>
          </p:spPr>
        </p:pic>
      </p:grpSp>
      <p:grpSp>
        <p:nvGrpSpPr>
          <p:cNvPr id="292" name="BTCP Cover #1.jpeg"/>
          <p:cNvGrpSpPr/>
          <p:nvPr/>
        </p:nvGrpSpPr>
        <p:grpSpPr>
          <a:xfrm>
            <a:off x="3634017" y="8127272"/>
            <a:ext cx="12391565" cy="1123500"/>
            <a:chOff x="0" y="0"/>
            <a:chExt cx="12391564" cy="1123499"/>
          </a:xfrm>
        </p:grpSpPr>
        <p:pic>
          <p:nvPicPr>
            <p:cNvPr id="291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884" t="4718" r="8884" b="91706"/>
            <a:stretch>
              <a:fillRect/>
            </a:stretch>
          </p:blipFill>
          <p:spPr>
            <a:xfrm>
              <a:off x="127000" y="88900"/>
              <a:ext cx="12137566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0" name="BTCP Cover #1.jpeg" descr="BTCP Cover #1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391565" cy="1123500"/>
            </a:xfrm>
            <a:prstGeom prst="rect">
              <a:avLst/>
            </a:prstGeom>
            <a:effectLst/>
          </p:spPr>
        </p:pic>
      </p:grpSp>
      <p:grpSp>
        <p:nvGrpSpPr>
          <p:cNvPr id="295" name="BTCP Cover #1.jpeg"/>
          <p:cNvGrpSpPr/>
          <p:nvPr/>
        </p:nvGrpSpPr>
        <p:grpSpPr>
          <a:xfrm>
            <a:off x="4032975" y="7032065"/>
            <a:ext cx="11593650" cy="1123501"/>
            <a:chOff x="0" y="0"/>
            <a:chExt cx="11593648" cy="1123499"/>
          </a:xfrm>
        </p:grpSpPr>
        <p:pic>
          <p:nvPicPr>
            <p:cNvPr id="294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587" t="4718" r="11587" b="91706"/>
            <a:stretch>
              <a:fillRect/>
            </a:stretch>
          </p:blipFill>
          <p:spPr>
            <a:xfrm>
              <a:off x="127000" y="88900"/>
              <a:ext cx="11339649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3" name="BTCP Cover #1.jpeg" descr="BTCP Cover #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1593650" cy="1123500"/>
            </a:xfrm>
            <a:prstGeom prst="rect">
              <a:avLst/>
            </a:prstGeom>
            <a:effectLst/>
          </p:spPr>
        </p:pic>
      </p:grpSp>
      <p:grpSp>
        <p:nvGrpSpPr>
          <p:cNvPr id="298" name="BTCP Cover #1.jpeg"/>
          <p:cNvGrpSpPr/>
          <p:nvPr/>
        </p:nvGrpSpPr>
        <p:grpSpPr>
          <a:xfrm>
            <a:off x="4398497" y="5936858"/>
            <a:ext cx="10862606" cy="1123501"/>
            <a:chOff x="0" y="0"/>
            <a:chExt cx="10862605" cy="1123499"/>
          </a:xfrm>
        </p:grpSpPr>
        <p:pic>
          <p:nvPicPr>
            <p:cNvPr id="297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064" t="4718" r="14064" b="91706"/>
            <a:stretch>
              <a:fillRect/>
            </a:stretch>
          </p:blipFill>
          <p:spPr>
            <a:xfrm>
              <a:off x="127000" y="88900"/>
              <a:ext cx="10608606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6" name="BTCP Cover #1.jpeg" descr="BTCP Cover #1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0862606" cy="1123500"/>
            </a:xfrm>
            <a:prstGeom prst="rect">
              <a:avLst/>
            </a:prstGeom>
            <a:effectLst/>
          </p:spPr>
        </p:pic>
      </p:grpSp>
      <p:grpSp>
        <p:nvGrpSpPr>
          <p:cNvPr id="301" name="BTCP Cover #1.jpeg"/>
          <p:cNvGrpSpPr/>
          <p:nvPr/>
        </p:nvGrpSpPr>
        <p:grpSpPr>
          <a:xfrm>
            <a:off x="4769972" y="4841651"/>
            <a:ext cx="10119656" cy="1123501"/>
            <a:chOff x="0" y="0"/>
            <a:chExt cx="10119655" cy="1123499"/>
          </a:xfrm>
        </p:grpSpPr>
        <p:pic>
          <p:nvPicPr>
            <p:cNvPr id="300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80" t="4718" r="16580" b="91706"/>
            <a:stretch>
              <a:fillRect/>
            </a:stretch>
          </p:blipFill>
          <p:spPr>
            <a:xfrm>
              <a:off x="127000" y="88900"/>
              <a:ext cx="9865656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9" name="BTCP Cover #1.jpeg" descr="BTCP Cover #1.jpe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10119657" cy="1123500"/>
            </a:xfrm>
            <a:prstGeom prst="rect">
              <a:avLst/>
            </a:prstGeom>
            <a:effectLst/>
          </p:spPr>
        </p:pic>
      </p:grpSp>
      <p:grpSp>
        <p:nvGrpSpPr>
          <p:cNvPr id="304" name="BTCP Cover #1.jpeg"/>
          <p:cNvGrpSpPr/>
          <p:nvPr/>
        </p:nvGrpSpPr>
        <p:grpSpPr>
          <a:xfrm>
            <a:off x="5325300" y="3727731"/>
            <a:ext cx="9009000" cy="1123500"/>
            <a:chOff x="0" y="0"/>
            <a:chExt cx="9008999" cy="1123499"/>
          </a:xfrm>
        </p:grpSpPr>
        <p:pic>
          <p:nvPicPr>
            <p:cNvPr id="303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343" t="4718" r="20343" b="91706"/>
            <a:stretch>
              <a:fillRect/>
            </a:stretch>
          </p:blipFill>
          <p:spPr>
            <a:xfrm>
              <a:off x="127000" y="88900"/>
              <a:ext cx="8755000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2" name="BTCP Cover #1.jpeg" descr="BTCP Cover #1.jpe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0"/>
              <a:ext cx="9009001" cy="1123500"/>
            </a:xfrm>
            <a:prstGeom prst="rect">
              <a:avLst/>
            </a:prstGeom>
            <a:effectLst/>
          </p:spPr>
        </p:pic>
      </p:grpSp>
      <p:sp>
        <p:nvSpPr>
          <p:cNvPr id="305" name="BTCL • 8 Courses • 400 Hours"/>
          <p:cNvSpPr txBox="1"/>
          <p:nvPr>
            <p:ph type="title" idx="4294967295"/>
          </p:nvPr>
        </p:nvSpPr>
        <p:spPr>
          <a:xfrm>
            <a:off x="952500" y="495638"/>
            <a:ext cx="22479000" cy="166370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BTCL • 8 Courses • 400 Hours</a:t>
            </a:r>
          </a:p>
        </p:txBody>
      </p:sp>
      <p:sp>
        <p:nvSpPr>
          <p:cNvPr id="306" name="Bible Study Methods &amp; Rules of Interpretation"/>
          <p:cNvSpPr txBox="1"/>
          <p:nvPr/>
        </p:nvSpPr>
        <p:spPr>
          <a:xfrm>
            <a:off x="2841754" y="11545375"/>
            <a:ext cx="13976092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Bible Study Methods &amp; Rules of Interpretation</a:t>
            </a:r>
          </a:p>
        </p:txBody>
      </p:sp>
      <p:sp>
        <p:nvSpPr>
          <p:cNvPr id="307" name="Old Testament Survey"/>
          <p:cNvSpPr txBox="1"/>
          <p:nvPr/>
        </p:nvSpPr>
        <p:spPr>
          <a:xfrm>
            <a:off x="4395160" y="10404299"/>
            <a:ext cx="10869280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Old Testament Survey</a:t>
            </a:r>
          </a:p>
        </p:txBody>
      </p:sp>
      <p:sp>
        <p:nvSpPr>
          <p:cNvPr id="308" name="New Testament Survey"/>
          <p:cNvSpPr txBox="1"/>
          <p:nvPr/>
        </p:nvSpPr>
        <p:spPr>
          <a:xfrm>
            <a:off x="4273319" y="9364823"/>
            <a:ext cx="11112962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New Testament Survey</a:t>
            </a:r>
          </a:p>
        </p:txBody>
      </p:sp>
      <p:sp>
        <p:nvSpPr>
          <p:cNvPr id="309" name="Communicating Biblical Messages"/>
          <p:cNvSpPr txBox="1"/>
          <p:nvPr/>
        </p:nvSpPr>
        <p:spPr>
          <a:xfrm>
            <a:off x="3971992" y="8249147"/>
            <a:ext cx="11715616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Communicating Biblical Messages</a:t>
            </a:r>
          </a:p>
        </p:txBody>
      </p:sp>
      <p:sp>
        <p:nvSpPr>
          <p:cNvPr id="310" name="Bible Doctrine Survey"/>
          <p:cNvSpPr txBox="1"/>
          <p:nvPr/>
        </p:nvSpPr>
        <p:spPr>
          <a:xfrm>
            <a:off x="4799278" y="7177458"/>
            <a:ext cx="10061044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Bible Doctrine Survey</a:t>
            </a:r>
          </a:p>
        </p:txBody>
      </p:sp>
      <p:sp>
        <p:nvSpPr>
          <p:cNvPr id="311" name="Personal Spiritual Life"/>
          <p:cNvSpPr txBox="1"/>
          <p:nvPr/>
        </p:nvSpPr>
        <p:spPr>
          <a:xfrm>
            <a:off x="5521987" y="6054225"/>
            <a:ext cx="8615626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Personal Spiritual Life</a:t>
            </a:r>
          </a:p>
        </p:txBody>
      </p:sp>
      <p:sp>
        <p:nvSpPr>
          <p:cNvPr id="312" name="Church Ministry Administration &amp; Education"/>
          <p:cNvSpPr txBox="1"/>
          <p:nvPr/>
        </p:nvSpPr>
        <p:spPr>
          <a:xfrm>
            <a:off x="4990869" y="4990092"/>
            <a:ext cx="9677862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Church Ministry Administration &amp; Education</a:t>
            </a:r>
          </a:p>
        </p:txBody>
      </p:sp>
      <p:sp>
        <p:nvSpPr>
          <p:cNvPr id="313" name="Missions Evangelism Discipleship"/>
          <p:cNvSpPr txBox="1"/>
          <p:nvPr/>
        </p:nvSpPr>
        <p:spPr>
          <a:xfrm>
            <a:off x="5754457" y="3853493"/>
            <a:ext cx="8150686" cy="70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Missions Evangelism </a:t>
            </a:r>
            <a:r>
              <a:rPr sz="4300"/>
              <a:t>Discipleship</a:t>
            </a:r>
          </a:p>
        </p:txBody>
      </p:sp>
      <p:sp>
        <p:nvSpPr>
          <p:cNvPr id="314" name="40 Hours"/>
          <p:cNvSpPr txBox="1"/>
          <p:nvPr/>
        </p:nvSpPr>
        <p:spPr>
          <a:xfrm>
            <a:off x="17571311" y="11558075"/>
            <a:ext cx="14539779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40 Hours</a:t>
            </a:r>
          </a:p>
        </p:txBody>
      </p:sp>
      <p:sp>
        <p:nvSpPr>
          <p:cNvPr id="315" name="60 Hours"/>
          <p:cNvSpPr txBox="1"/>
          <p:nvPr/>
        </p:nvSpPr>
        <p:spPr>
          <a:xfrm>
            <a:off x="17122809" y="10394013"/>
            <a:ext cx="10869280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316" name="60 Hours"/>
          <p:cNvSpPr txBox="1"/>
          <p:nvPr/>
        </p:nvSpPr>
        <p:spPr>
          <a:xfrm>
            <a:off x="16683468" y="9361416"/>
            <a:ext cx="11112961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317" name="40 Hours"/>
          <p:cNvSpPr txBox="1"/>
          <p:nvPr/>
        </p:nvSpPr>
        <p:spPr>
          <a:xfrm>
            <a:off x="16322135" y="8274547"/>
            <a:ext cx="11112961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40 Hours</a:t>
            </a:r>
          </a:p>
        </p:txBody>
      </p:sp>
      <p:sp>
        <p:nvSpPr>
          <p:cNvPr id="318" name="60 Hours"/>
          <p:cNvSpPr txBox="1"/>
          <p:nvPr/>
        </p:nvSpPr>
        <p:spPr>
          <a:xfrm>
            <a:off x="15859743" y="7164758"/>
            <a:ext cx="10061044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319" name="40 Hours"/>
          <p:cNvSpPr txBox="1"/>
          <p:nvPr/>
        </p:nvSpPr>
        <p:spPr>
          <a:xfrm>
            <a:off x="15702669" y="6117725"/>
            <a:ext cx="8615625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40 Hours</a:t>
            </a:r>
          </a:p>
        </p:txBody>
      </p:sp>
      <p:sp>
        <p:nvSpPr>
          <p:cNvPr id="320" name="40 Hours"/>
          <p:cNvSpPr txBox="1"/>
          <p:nvPr/>
        </p:nvSpPr>
        <p:spPr>
          <a:xfrm>
            <a:off x="15171551" y="5053592"/>
            <a:ext cx="9677861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40 Hours</a:t>
            </a:r>
          </a:p>
        </p:txBody>
      </p:sp>
      <p:sp>
        <p:nvSpPr>
          <p:cNvPr id="321" name="60 Hours"/>
          <p:cNvSpPr txBox="1"/>
          <p:nvPr/>
        </p:nvSpPr>
        <p:spPr>
          <a:xfrm>
            <a:off x="14691895" y="3919540"/>
            <a:ext cx="7492072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1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2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"/>
                            </p:stCondLst>
                            <p:childTnLst>
                              <p:par>
                                <p:cTn id="48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2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"/>
                            </p:stCondLst>
                            <p:childTnLst>
                              <p:par>
                                <p:cTn id="52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2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2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"/>
                            </p:stCondLst>
                            <p:childTnLst>
                              <p:par>
                                <p:cTn id="61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2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"/>
                            </p:stCondLst>
                            <p:childTnLst>
                              <p:par>
                                <p:cTn id="65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2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2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"/>
                            </p:stCondLst>
                            <p:childTnLst>
                              <p:par>
                                <p:cTn id="74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6" dur="2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"/>
                            </p:stCondLst>
                            <p:childTnLst>
                              <p:par>
                                <p:cTn id="78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2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5" dur="2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"/>
                            </p:stCondLst>
                            <p:childTnLst>
                              <p:par>
                                <p:cTn id="87" presetClass="entr" nodeType="after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9" dur="2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"/>
                            </p:stCondLst>
                            <p:childTnLst>
                              <p:par>
                                <p:cTn id="91" presetClass="entr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3" dur="2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ntr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8" dur="2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"/>
                            </p:stCondLst>
                            <p:childTnLst>
                              <p:par>
                                <p:cTn id="100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2" dur="2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"/>
                            </p:stCondLst>
                            <p:childTnLst>
                              <p:par>
                                <p:cTn id="104" presetClass="entr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6" dur="2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4"/>
      <p:bldP build="whole" bldLvl="1" animBg="1" rev="0" advAuto="0" spid="313" grpId="23"/>
      <p:bldP build="whole" bldLvl="1" animBg="1" rev="0" advAuto="0" spid="312" grpId="20"/>
      <p:bldP build="whole" bldLvl="1" animBg="1" rev="0" advAuto="0" spid="306" grpId="2"/>
      <p:bldP build="whole" bldLvl="1" animBg="1" rev="0" advAuto="0" spid="318" grpId="15"/>
      <p:bldP build="whole" bldLvl="1" animBg="1" rev="0" advAuto="0" spid="301" grpId="19"/>
      <p:bldP build="whole" bldLvl="1" animBg="1" rev="0" advAuto="0" spid="283" grpId="1"/>
      <p:bldP build="whole" bldLvl="1" animBg="1" rev="0" advAuto="0" spid="317" grpId="12"/>
      <p:bldP build="whole" bldLvl="1" animBg="1" rev="0" advAuto="0" spid="295" grpId="13"/>
      <p:bldP build="whole" bldLvl="1" animBg="1" rev="0" advAuto="0" spid="315" grpId="6"/>
      <p:bldP build="whole" bldLvl="1" animBg="1" rev="0" advAuto="0" spid="314" grpId="3"/>
      <p:bldP build="whole" bldLvl="1" animBg="1" rev="0" advAuto="0" spid="298" grpId="16"/>
      <p:bldP build="whole" bldLvl="1" animBg="1" rev="0" advAuto="0" spid="321" grpId="24"/>
      <p:bldP build="whole" bldLvl="1" animBg="1" rev="0" advAuto="0" spid="292" grpId="10"/>
      <p:bldP build="whole" bldLvl="1" animBg="1" rev="0" advAuto="0" spid="320" grpId="21"/>
      <p:bldP build="whole" bldLvl="1" animBg="1" rev="0" advAuto="0" spid="309" grpId="11"/>
      <p:bldP build="whole" bldLvl="1" animBg="1" rev="0" advAuto="0" spid="310" grpId="14"/>
      <p:bldP build="whole" bldLvl="1" animBg="1" rev="0" advAuto="0" spid="289" grpId="7"/>
      <p:bldP build="whole" bldLvl="1" animBg="1" rev="0" advAuto="0" spid="308" grpId="8"/>
      <p:bldP build="whole" bldLvl="1" animBg="1" rev="0" advAuto="0" spid="319" grpId="18"/>
      <p:bldP build="whole" bldLvl="1" animBg="1" rev="0" advAuto="0" spid="307" grpId="5"/>
      <p:bldP build="whole" bldLvl="1" animBg="1" rev="0" advAuto="0" spid="311" grpId="17"/>
      <p:bldP build="whole" bldLvl="1" animBg="1" rev="0" advAuto="0" spid="316" grpId="9"/>
      <p:bldP build="whole" bldLvl="1" animBg="1" rev="0" advAuto="0" spid="304" grpId="2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26" name="BTCP Cover #1.jpeg"/>
          <p:cNvGrpSpPr/>
          <p:nvPr/>
        </p:nvGrpSpPr>
        <p:grpSpPr>
          <a:xfrm>
            <a:off x="2197924" y="12301892"/>
            <a:ext cx="14755752" cy="1123501"/>
            <a:chOff x="0" y="0"/>
            <a:chExt cx="14755750" cy="1123499"/>
          </a:xfrm>
        </p:grpSpPr>
        <p:pic>
          <p:nvPicPr>
            <p:cNvPr id="325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6" t="4718" r="876" b="91706"/>
            <a:stretch>
              <a:fillRect/>
            </a:stretch>
          </p:blipFill>
          <p:spPr>
            <a:xfrm>
              <a:off x="127000" y="88900"/>
              <a:ext cx="14501751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4" name="BTCP Cover #1.jpeg" descr="BTCP Cover #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4755751" cy="1123501"/>
            </a:xfrm>
            <a:prstGeom prst="rect">
              <a:avLst/>
            </a:prstGeom>
            <a:effectLst/>
          </p:spPr>
        </p:pic>
      </p:grpSp>
      <p:grpSp>
        <p:nvGrpSpPr>
          <p:cNvPr id="329" name="BTCP Cover #1.jpeg"/>
          <p:cNvGrpSpPr/>
          <p:nvPr/>
        </p:nvGrpSpPr>
        <p:grpSpPr>
          <a:xfrm>
            <a:off x="2587755" y="11206686"/>
            <a:ext cx="13976090" cy="1123500"/>
            <a:chOff x="0" y="0"/>
            <a:chExt cx="13976089" cy="1123499"/>
          </a:xfrm>
        </p:grpSpPr>
        <p:pic>
          <p:nvPicPr>
            <p:cNvPr id="328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17" t="4718" r="3517" b="91706"/>
            <a:stretch>
              <a:fillRect/>
            </a:stretch>
          </p:blipFill>
          <p:spPr>
            <a:xfrm>
              <a:off x="127000" y="88900"/>
              <a:ext cx="13722090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7" name="BTCP Cover #1.jpeg" descr="BTCP Cover #1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976090" cy="1123500"/>
            </a:xfrm>
            <a:prstGeom prst="rect">
              <a:avLst/>
            </a:prstGeom>
            <a:effectLst/>
          </p:spPr>
        </p:pic>
      </p:grpSp>
      <p:grpSp>
        <p:nvGrpSpPr>
          <p:cNvPr id="332" name="BTCP Cover #1.jpeg"/>
          <p:cNvGrpSpPr/>
          <p:nvPr/>
        </p:nvGrpSpPr>
        <p:grpSpPr>
          <a:xfrm>
            <a:off x="3001497" y="10132074"/>
            <a:ext cx="13148606" cy="1082310"/>
            <a:chOff x="0" y="0"/>
            <a:chExt cx="13148605" cy="1082309"/>
          </a:xfrm>
        </p:grpSpPr>
        <p:pic>
          <p:nvPicPr>
            <p:cNvPr id="331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28" t="4718" r="3928" b="91706"/>
            <a:stretch>
              <a:fillRect/>
            </a:stretch>
          </p:blipFill>
          <p:spPr>
            <a:xfrm>
              <a:off x="127000" y="88900"/>
              <a:ext cx="12894606" cy="7521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0" name="BTCP Cover #1.jpeg" descr="BTCP Cover #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148606" cy="1082310"/>
            </a:xfrm>
            <a:prstGeom prst="rect">
              <a:avLst/>
            </a:prstGeom>
            <a:effectLst/>
          </p:spPr>
        </p:pic>
      </p:grpSp>
      <p:grpSp>
        <p:nvGrpSpPr>
          <p:cNvPr id="335" name="BTCP Cover #1.jpeg"/>
          <p:cNvGrpSpPr/>
          <p:nvPr/>
        </p:nvGrpSpPr>
        <p:grpSpPr>
          <a:xfrm>
            <a:off x="3380017" y="9016272"/>
            <a:ext cx="12391565" cy="1123500"/>
            <a:chOff x="0" y="0"/>
            <a:chExt cx="12391564" cy="1123499"/>
          </a:xfrm>
        </p:grpSpPr>
        <p:pic>
          <p:nvPicPr>
            <p:cNvPr id="334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884" t="4718" r="8884" b="91706"/>
            <a:stretch>
              <a:fillRect/>
            </a:stretch>
          </p:blipFill>
          <p:spPr>
            <a:xfrm>
              <a:off x="127000" y="88900"/>
              <a:ext cx="12137566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3" name="BTCP Cover #1.jpeg" descr="BTCP Cover #1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391565" cy="1123500"/>
            </a:xfrm>
            <a:prstGeom prst="rect">
              <a:avLst/>
            </a:prstGeom>
            <a:effectLst/>
          </p:spPr>
        </p:pic>
      </p:grpSp>
      <p:grpSp>
        <p:nvGrpSpPr>
          <p:cNvPr id="338" name="BTCP Cover #1.jpeg"/>
          <p:cNvGrpSpPr/>
          <p:nvPr/>
        </p:nvGrpSpPr>
        <p:grpSpPr>
          <a:xfrm>
            <a:off x="3778975" y="7921065"/>
            <a:ext cx="11593650" cy="1123501"/>
            <a:chOff x="0" y="0"/>
            <a:chExt cx="11593648" cy="1123499"/>
          </a:xfrm>
        </p:grpSpPr>
        <p:pic>
          <p:nvPicPr>
            <p:cNvPr id="337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587" t="4718" r="11587" b="91706"/>
            <a:stretch>
              <a:fillRect/>
            </a:stretch>
          </p:blipFill>
          <p:spPr>
            <a:xfrm>
              <a:off x="127000" y="88900"/>
              <a:ext cx="11339649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6" name="BTCP Cover #1.jpeg" descr="BTCP Cover #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1593650" cy="1123500"/>
            </a:xfrm>
            <a:prstGeom prst="rect">
              <a:avLst/>
            </a:prstGeom>
            <a:effectLst/>
          </p:spPr>
        </p:pic>
      </p:grpSp>
      <p:grpSp>
        <p:nvGrpSpPr>
          <p:cNvPr id="341" name="BTCP Cover #1.jpeg"/>
          <p:cNvGrpSpPr/>
          <p:nvPr/>
        </p:nvGrpSpPr>
        <p:grpSpPr>
          <a:xfrm>
            <a:off x="4144497" y="6825858"/>
            <a:ext cx="10862606" cy="1123501"/>
            <a:chOff x="0" y="0"/>
            <a:chExt cx="10862605" cy="1123499"/>
          </a:xfrm>
        </p:grpSpPr>
        <p:pic>
          <p:nvPicPr>
            <p:cNvPr id="340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064" t="4718" r="14064" b="91706"/>
            <a:stretch>
              <a:fillRect/>
            </a:stretch>
          </p:blipFill>
          <p:spPr>
            <a:xfrm>
              <a:off x="127000" y="88900"/>
              <a:ext cx="10608606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9" name="BTCP Cover #1.jpeg" descr="BTCP Cover #1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0862606" cy="1123500"/>
            </a:xfrm>
            <a:prstGeom prst="rect">
              <a:avLst/>
            </a:prstGeom>
            <a:effectLst/>
          </p:spPr>
        </p:pic>
      </p:grpSp>
      <p:grpSp>
        <p:nvGrpSpPr>
          <p:cNvPr id="344" name="BTCP Cover #1.jpeg"/>
          <p:cNvGrpSpPr/>
          <p:nvPr/>
        </p:nvGrpSpPr>
        <p:grpSpPr>
          <a:xfrm>
            <a:off x="4515972" y="5730651"/>
            <a:ext cx="10119656" cy="1123501"/>
            <a:chOff x="0" y="0"/>
            <a:chExt cx="10119655" cy="1123499"/>
          </a:xfrm>
        </p:grpSpPr>
        <p:pic>
          <p:nvPicPr>
            <p:cNvPr id="343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80" t="4718" r="16580" b="91706"/>
            <a:stretch>
              <a:fillRect/>
            </a:stretch>
          </p:blipFill>
          <p:spPr>
            <a:xfrm>
              <a:off x="127000" y="88900"/>
              <a:ext cx="9865656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2" name="BTCP Cover #1.jpeg" descr="BTCP Cover #1.jpe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10119657" cy="1123500"/>
            </a:xfrm>
            <a:prstGeom prst="rect">
              <a:avLst/>
            </a:prstGeom>
            <a:effectLst/>
          </p:spPr>
        </p:pic>
      </p:grpSp>
      <p:grpSp>
        <p:nvGrpSpPr>
          <p:cNvPr id="347" name="BTCP Cover #1.jpeg"/>
          <p:cNvGrpSpPr/>
          <p:nvPr/>
        </p:nvGrpSpPr>
        <p:grpSpPr>
          <a:xfrm>
            <a:off x="4955213" y="4635445"/>
            <a:ext cx="9241174" cy="1123500"/>
            <a:chOff x="0" y="0"/>
            <a:chExt cx="9241172" cy="1123499"/>
          </a:xfrm>
        </p:grpSpPr>
        <p:pic>
          <p:nvPicPr>
            <p:cNvPr id="346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556" t="4718" r="19556" b="91706"/>
            <a:stretch>
              <a:fillRect/>
            </a:stretch>
          </p:blipFill>
          <p:spPr>
            <a:xfrm>
              <a:off x="127000" y="88900"/>
              <a:ext cx="8987173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BTCP Cover #1.jpeg" descr="BTCP Cover #1.jpe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9241173" cy="1123500"/>
            </a:xfrm>
            <a:prstGeom prst="rect">
              <a:avLst/>
            </a:prstGeom>
            <a:effectLst/>
          </p:spPr>
        </p:pic>
      </p:grpSp>
      <p:grpSp>
        <p:nvGrpSpPr>
          <p:cNvPr id="350" name="BTCP Cover #1.jpeg"/>
          <p:cNvGrpSpPr/>
          <p:nvPr/>
        </p:nvGrpSpPr>
        <p:grpSpPr>
          <a:xfrm>
            <a:off x="5350699" y="3540238"/>
            <a:ext cx="8450201" cy="1123500"/>
            <a:chOff x="0" y="0"/>
            <a:chExt cx="8450199" cy="1123499"/>
          </a:xfrm>
        </p:grpSpPr>
        <p:pic>
          <p:nvPicPr>
            <p:cNvPr id="349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236" t="4718" r="22236" b="91706"/>
            <a:stretch>
              <a:fillRect/>
            </a:stretch>
          </p:blipFill>
          <p:spPr>
            <a:xfrm>
              <a:off x="127000" y="88900"/>
              <a:ext cx="8196200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8" name="BTCP Cover #1.jpeg" descr="BTCP Cover #1.jpe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0"/>
              <a:ext cx="8450201" cy="1123500"/>
            </a:xfrm>
            <a:prstGeom prst="rect">
              <a:avLst/>
            </a:prstGeom>
            <a:effectLst/>
          </p:spPr>
        </p:pic>
      </p:grpSp>
      <p:grpSp>
        <p:nvGrpSpPr>
          <p:cNvPr id="353" name="BTCP Cover #1.jpeg"/>
          <p:cNvGrpSpPr/>
          <p:nvPr/>
        </p:nvGrpSpPr>
        <p:grpSpPr>
          <a:xfrm>
            <a:off x="5642403" y="2445031"/>
            <a:ext cx="7866794" cy="1123500"/>
            <a:chOff x="0" y="0"/>
            <a:chExt cx="7866793" cy="1123499"/>
          </a:xfrm>
        </p:grpSpPr>
        <p:pic>
          <p:nvPicPr>
            <p:cNvPr id="352" name="BTCP Cover #1.jpeg" descr="BTCP Cover #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212" t="4718" r="24212" b="91706"/>
            <a:stretch>
              <a:fillRect/>
            </a:stretch>
          </p:blipFill>
          <p:spPr>
            <a:xfrm>
              <a:off x="127000" y="88900"/>
              <a:ext cx="7612794" cy="79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1" name="BTCP Cover #1.jpeg" descr="BTCP Cover #1.jpe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7866794" cy="1123500"/>
            </a:xfrm>
            <a:prstGeom prst="rect">
              <a:avLst/>
            </a:prstGeom>
            <a:effectLst/>
          </p:spPr>
        </p:pic>
      </p:grpSp>
      <p:sp>
        <p:nvSpPr>
          <p:cNvPr id="354" name="BTCP • 10 Courses • 520 Hours"/>
          <p:cNvSpPr txBox="1"/>
          <p:nvPr>
            <p:ph type="title" idx="4294967295"/>
          </p:nvPr>
        </p:nvSpPr>
        <p:spPr>
          <a:xfrm>
            <a:off x="952500" y="495638"/>
            <a:ext cx="22479000" cy="166370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BTCP • 10 Courses • 520 Hours</a:t>
            </a:r>
          </a:p>
        </p:txBody>
      </p:sp>
      <p:sp>
        <p:nvSpPr>
          <p:cNvPr id="355" name="Bible Study Methods &amp; Rules of Interpretation"/>
          <p:cNvSpPr txBox="1"/>
          <p:nvPr/>
        </p:nvSpPr>
        <p:spPr>
          <a:xfrm>
            <a:off x="3961971" y="12434375"/>
            <a:ext cx="11227658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Bible Study Methods &amp; Rules of Interpretation</a:t>
            </a:r>
          </a:p>
        </p:txBody>
      </p:sp>
      <p:sp>
        <p:nvSpPr>
          <p:cNvPr id="356" name="Old Testament Survey"/>
          <p:cNvSpPr txBox="1"/>
          <p:nvPr/>
        </p:nvSpPr>
        <p:spPr>
          <a:xfrm>
            <a:off x="4141160" y="11293299"/>
            <a:ext cx="10869280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Old Testament Survey</a:t>
            </a:r>
          </a:p>
        </p:txBody>
      </p:sp>
      <p:sp>
        <p:nvSpPr>
          <p:cNvPr id="357" name="New Testament Survey"/>
          <p:cNvSpPr txBox="1"/>
          <p:nvPr/>
        </p:nvSpPr>
        <p:spPr>
          <a:xfrm>
            <a:off x="4019319" y="10253823"/>
            <a:ext cx="11112962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New Testament Survey</a:t>
            </a:r>
          </a:p>
        </p:txBody>
      </p:sp>
      <p:sp>
        <p:nvSpPr>
          <p:cNvPr id="358" name="Preaching Biblical Messages &amp; Pastoral Ministry"/>
          <p:cNvSpPr txBox="1"/>
          <p:nvPr/>
        </p:nvSpPr>
        <p:spPr>
          <a:xfrm>
            <a:off x="4019320" y="9138147"/>
            <a:ext cx="11112960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Preaching Biblical Messages &amp; Pastoral Ministry</a:t>
            </a:r>
          </a:p>
        </p:txBody>
      </p:sp>
      <p:sp>
        <p:nvSpPr>
          <p:cNvPr id="359" name="Bible Doctrine Survey"/>
          <p:cNvSpPr txBox="1"/>
          <p:nvPr/>
        </p:nvSpPr>
        <p:spPr>
          <a:xfrm>
            <a:off x="4545278" y="8066458"/>
            <a:ext cx="10061044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Bible Doctrine Survey</a:t>
            </a:r>
          </a:p>
        </p:txBody>
      </p:sp>
      <p:sp>
        <p:nvSpPr>
          <p:cNvPr id="360" name="Personal Spiritual Life"/>
          <p:cNvSpPr txBox="1"/>
          <p:nvPr/>
        </p:nvSpPr>
        <p:spPr>
          <a:xfrm>
            <a:off x="5267987" y="6943225"/>
            <a:ext cx="8615626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Personal Spiritual Life</a:t>
            </a:r>
          </a:p>
        </p:txBody>
      </p:sp>
      <p:sp>
        <p:nvSpPr>
          <p:cNvPr id="361" name="Church Ministry Administration &amp; Education"/>
          <p:cNvSpPr txBox="1"/>
          <p:nvPr/>
        </p:nvSpPr>
        <p:spPr>
          <a:xfrm>
            <a:off x="4736869" y="5879092"/>
            <a:ext cx="9677862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Church Ministry Administration &amp; Education</a:t>
            </a:r>
          </a:p>
        </p:txBody>
      </p:sp>
      <p:sp>
        <p:nvSpPr>
          <p:cNvPr id="362" name="Teaching Principles &amp; Methods"/>
          <p:cNvSpPr txBox="1"/>
          <p:nvPr/>
        </p:nvSpPr>
        <p:spPr>
          <a:xfrm>
            <a:off x="5566735" y="4786403"/>
            <a:ext cx="8018130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Teaching Principles &amp; Methods</a:t>
            </a:r>
          </a:p>
        </p:txBody>
      </p:sp>
      <p:sp>
        <p:nvSpPr>
          <p:cNvPr id="363" name="Church History Survey"/>
          <p:cNvSpPr txBox="1"/>
          <p:nvPr/>
        </p:nvSpPr>
        <p:spPr>
          <a:xfrm>
            <a:off x="6202330" y="3655614"/>
            <a:ext cx="6746940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Church History Survey</a:t>
            </a:r>
          </a:p>
        </p:txBody>
      </p:sp>
      <p:sp>
        <p:nvSpPr>
          <p:cNvPr id="364" name="Missions Evangelism Discipleship"/>
          <p:cNvSpPr txBox="1"/>
          <p:nvPr/>
        </p:nvSpPr>
        <p:spPr>
          <a:xfrm>
            <a:off x="5829764" y="2573340"/>
            <a:ext cx="7492072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4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2700" dist="38100" dir="21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Missions Evangelism Discipleship</a:t>
            </a:r>
          </a:p>
        </p:txBody>
      </p:sp>
      <p:sp>
        <p:nvSpPr>
          <p:cNvPr id="365" name="40 Hours"/>
          <p:cNvSpPr txBox="1"/>
          <p:nvPr/>
        </p:nvSpPr>
        <p:spPr>
          <a:xfrm>
            <a:off x="17317311" y="12447075"/>
            <a:ext cx="14539779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40 Hours</a:t>
            </a:r>
          </a:p>
        </p:txBody>
      </p:sp>
      <p:sp>
        <p:nvSpPr>
          <p:cNvPr id="366" name="60 Hours"/>
          <p:cNvSpPr txBox="1"/>
          <p:nvPr/>
        </p:nvSpPr>
        <p:spPr>
          <a:xfrm>
            <a:off x="16868809" y="11283013"/>
            <a:ext cx="10869280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367" name="60 Hours"/>
          <p:cNvSpPr txBox="1"/>
          <p:nvPr/>
        </p:nvSpPr>
        <p:spPr>
          <a:xfrm>
            <a:off x="16429468" y="10250416"/>
            <a:ext cx="11112961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368" name="60 Hours"/>
          <p:cNvSpPr txBox="1"/>
          <p:nvPr/>
        </p:nvSpPr>
        <p:spPr>
          <a:xfrm>
            <a:off x="16068135" y="9163547"/>
            <a:ext cx="11112961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369" name="60 Hours"/>
          <p:cNvSpPr txBox="1"/>
          <p:nvPr/>
        </p:nvSpPr>
        <p:spPr>
          <a:xfrm>
            <a:off x="15605743" y="8053758"/>
            <a:ext cx="10061044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370" name="40 Hours"/>
          <p:cNvSpPr txBox="1"/>
          <p:nvPr/>
        </p:nvSpPr>
        <p:spPr>
          <a:xfrm>
            <a:off x="15448669" y="7006725"/>
            <a:ext cx="8615625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40 Hours</a:t>
            </a:r>
          </a:p>
        </p:txBody>
      </p:sp>
      <p:sp>
        <p:nvSpPr>
          <p:cNvPr id="371" name="40 Hours"/>
          <p:cNvSpPr txBox="1"/>
          <p:nvPr/>
        </p:nvSpPr>
        <p:spPr>
          <a:xfrm>
            <a:off x="14917551" y="5942592"/>
            <a:ext cx="9677861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40 Hours</a:t>
            </a:r>
          </a:p>
        </p:txBody>
      </p:sp>
      <p:sp>
        <p:nvSpPr>
          <p:cNvPr id="372" name="40 Hours"/>
          <p:cNvSpPr txBox="1"/>
          <p:nvPr/>
        </p:nvSpPr>
        <p:spPr>
          <a:xfrm>
            <a:off x="14495850" y="4849903"/>
            <a:ext cx="8018130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40 Hours</a:t>
            </a:r>
          </a:p>
        </p:txBody>
      </p:sp>
      <p:sp>
        <p:nvSpPr>
          <p:cNvPr id="373" name="60 Hours"/>
          <p:cNvSpPr txBox="1"/>
          <p:nvPr/>
        </p:nvSpPr>
        <p:spPr>
          <a:xfrm>
            <a:off x="14188161" y="3719114"/>
            <a:ext cx="6746940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  <p:sp>
        <p:nvSpPr>
          <p:cNvPr id="374" name="60 Hours"/>
          <p:cNvSpPr txBox="1"/>
          <p:nvPr/>
        </p:nvSpPr>
        <p:spPr>
          <a:xfrm>
            <a:off x="13929895" y="2636840"/>
            <a:ext cx="7492072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60 Hours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1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"/>
                            </p:stCondLst>
                            <p:childTnLst>
                              <p:par>
                                <p:cTn id="39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1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"/>
                            </p:stCondLst>
                            <p:childTnLst>
                              <p:par>
                                <p:cTn id="48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1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"/>
                            </p:stCondLst>
                            <p:childTnLst>
                              <p:par>
                                <p:cTn id="52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1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"/>
                            </p:stCondLst>
                            <p:childTnLst>
                              <p:par>
                                <p:cTn id="61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1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"/>
                            </p:stCondLst>
                            <p:childTnLst>
                              <p:par>
                                <p:cTn id="65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"/>
                            </p:stCondLst>
                            <p:childTnLst>
                              <p:par>
                                <p:cTn id="74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6" dur="1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"/>
                            </p:stCondLst>
                            <p:childTnLst>
                              <p:par>
                                <p:cTn id="78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1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5" dur="1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Class="entr" nodeType="after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9" dur="1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"/>
                            </p:stCondLst>
                            <p:childTnLst>
                              <p:par>
                                <p:cTn id="91" presetClass="entr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3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ntr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8"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"/>
                            </p:stCondLst>
                            <p:childTnLst>
                              <p:par>
                                <p:cTn id="100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2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"/>
                            </p:stCondLst>
                            <p:childTnLst>
                              <p:par>
                                <p:cTn id="104" presetClass="entr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6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ntr" nodeType="click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1" dur="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"/>
                            </p:stCondLst>
                            <p:childTnLst>
                              <p:par>
                                <p:cTn id="113" presetClass="entr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5" dur="1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"/>
                            </p:stCondLst>
                            <p:childTnLst>
                              <p:par>
                                <p:cTn id="117" presetClass="entr" nodeType="after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9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Class="entr" nodeType="click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4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"/>
                            </p:stCondLst>
                            <p:childTnLst>
                              <p:par>
                                <p:cTn id="126" presetClass="entr" nodeType="after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8" dur="1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"/>
                            </p:stCondLst>
                            <p:childTnLst>
                              <p:par>
                                <p:cTn id="130" presetClass="entr" nodeType="afterEffect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2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7"/>
      <p:bldP build="whole" bldLvl="1" animBg="1" rev="0" advAuto="0" spid="357" grpId="8"/>
      <p:bldP build="whole" bldLvl="1" animBg="1" rev="0" advAuto="0" spid="344" grpId="19"/>
      <p:bldP build="whole" bldLvl="1" animBg="1" rev="0" advAuto="0" spid="326" grpId="1"/>
      <p:bldP build="whole" bldLvl="1" animBg="1" rev="0" advAuto="0" spid="366" grpId="6"/>
      <p:bldP build="whole" bldLvl="1" animBg="1" rev="0" advAuto="0" spid="370" grpId="18"/>
      <p:bldP build="whole" bldLvl="1" animBg="1" rev="0" advAuto="0" spid="363" grpId="26"/>
      <p:bldP build="whole" bldLvl="1" animBg="1" rev="0" advAuto="0" spid="341" grpId="16"/>
      <p:bldP build="whole" bldLvl="1" animBg="1" rev="0" advAuto="0" spid="359" grpId="14"/>
      <p:bldP build="whole" bldLvl="1" animBg="1" rev="0" advAuto="0" spid="362" grpId="23"/>
      <p:bldP build="whole" bldLvl="1" animBg="1" rev="0" advAuto="0" spid="329" grpId="4"/>
      <p:bldP build="whole" bldLvl="1" animBg="1" rev="0" advAuto="0" spid="369" grpId="15"/>
      <p:bldP build="whole" bldLvl="1" animBg="1" rev="0" advAuto="0" spid="367" grpId="9"/>
      <p:bldP build="whole" bldLvl="1" animBg="1" rev="0" advAuto="0" spid="338" grpId="13"/>
      <p:bldP build="whole" bldLvl="1" animBg="1" rev="0" advAuto="0" spid="356" grpId="5"/>
      <p:bldP build="whole" bldLvl="1" animBg="1" rev="0" advAuto="0" spid="350" grpId="25"/>
      <p:bldP build="whole" bldLvl="1" animBg="1" rev="0" advAuto="0" spid="365" grpId="3"/>
      <p:bldP build="whole" bldLvl="1" animBg="1" rev="0" advAuto="0" spid="368" grpId="12"/>
      <p:bldP build="whole" bldLvl="1" animBg="1" rev="0" advAuto="0" spid="358" grpId="11"/>
      <p:bldP build="whole" bldLvl="1" animBg="1" rev="0" advAuto="0" spid="361" grpId="20"/>
      <p:bldP build="whole" bldLvl="1" animBg="1" rev="0" advAuto="0" spid="372" grpId="24"/>
      <p:bldP build="whole" bldLvl="1" animBg="1" rev="0" advAuto="0" spid="360" grpId="17"/>
      <p:bldP build="whole" bldLvl="1" animBg="1" rev="0" advAuto="0" spid="335" grpId="10"/>
      <p:bldP build="whole" bldLvl="1" animBg="1" rev="0" advAuto="0" spid="347" grpId="22"/>
      <p:bldP build="whole" bldLvl="1" animBg="1" rev="0" advAuto="0" spid="355" grpId="2"/>
      <p:bldP build="whole" bldLvl="1" animBg="1" rev="0" advAuto="0" spid="373" grpId="27"/>
      <p:bldP build="whole" bldLvl="1" animBg="1" rev="0" advAuto="0" spid="353" grpId="28"/>
      <p:bldP build="whole" bldLvl="1" animBg="1" rev="0" advAuto="0" spid="371" grpId="21"/>
      <p:bldP build="whole" bldLvl="1" animBg="1" rev="0" advAuto="0" spid="364" grpId="29"/>
      <p:bldP build="whole" bldLvl="1" animBg="1" rev="0" advAuto="0" spid="374" grpId="3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Bangladesh Student.jpg" descr="Bangladesh Student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1618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8" name="Questions &amp; Answers"/>
          <p:cNvSpPr txBox="1"/>
          <p:nvPr/>
        </p:nvSpPr>
        <p:spPr>
          <a:xfrm>
            <a:off x="3225291" y="8475743"/>
            <a:ext cx="18187418" cy="1765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8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Questions &amp; Answers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100">
        <p:fad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hoto-1436377793074-e85196f02c35-small.jpeg" descr="photo-1436377793074-e85196f02c35-small.jpeg"/>
          <p:cNvPicPr>
            <a:picLocks noChangeAspect="1"/>
          </p:cNvPicPr>
          <p:nvPr/>
        </p:nvPicPr>
        <p:blipFill>
          <a:blip r:embed="rId2">
            <a:extLst/>
          </a:blip>
          <a:srcRect l="0" t="4894" r="0" b="489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2" name="Preliminary Guidelines"/>
          <p:cNvSpPr txBox="1"/>
          <p:nvPr/>
        </p:nvSpPr>
        <p:spPr>
          <a:xfrm>
            <a:off x="4513518" y="8838731"/>
            <a:ext cx="15610963" cy="1716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4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9900"/>
            </a:pPr>
            <a:r>
              <a:rPr sz="11400"/>
              <a:t>Preliminary Guidelines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Your Cost for Ope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Your Cost for Operation</a:t>
            </a:r>
          </a:p>
        </p:txBody>
      </p:sp>
      <p:sp>
        <p:nvSpPr>
          <p:cNvPr id="3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6" name="Forming and maintaining a partnership = $0…"/>
          <p:cNvSpPr txBox="1"/>
          <p:nvPr>
            <p:ph type="body" idx="1"/>
          </p:nvPr>
        </p:nvSpPr>
        <p:spPr>
          <a:xfrm>
            <a:off x="879202" y="3289300"/>
            <a:ext cx="22479001" cy="10152561"/>
          </a:xfrm>
          <a:prstGeom prst="rect">
            <a:avLst/>
          </a:prstGeom>
        </p:spPr>
        <p:txBody>
          <a:bodyPr anchor="t"/>
          <a:lstStyle/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Forming and maintaining a partnership = $0</a:t>
            </a:r>
          </a:p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2-day partner orientation workshop = $75</a:t>
            </a:r>
          </a:p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North American course fees = $20 per student, per course</a:t>
            </a:r>
          </a:p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International course fees = $11 per student per course</a:t>
            </a:r>
          </a:p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Shipping and handling = $0</a:t>
            </a:r>
          </a:p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* Partners cover import fees, duty, taxes, etc.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Why BTCP Requires In-Person Trai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   Why BTCP Requires In-Person Training</a:t>
            </a:r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0" name="The biblical pattern is personal and relational…"/>
          <p:cNvSpPr txBox="1"/>
          <p:nvPr>
            <p:ph type="body" idx="1"/>
          </p:nvPr>
        </p:nvSpPr>
        <p:spPr>
          <a:xfrm>
            <a:off x="1449572" y="3289300"/>
            <a:ext cx="21338261" cy="10152561"/>
          </a:xfrm>
          <a:prstGeom prst="rect">
            <a:avLst/>
          </a:prstGeom>
        </p:spPr>
        <p:txBody>
          <a:bodyPr anchor="t"/>
          <a:lstStyle/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biblical pattern is personal and relational</a:t>
            </a:r>
          </a:p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Teachers share more than just information; they model the life and ministry they are teaching</a:t>
            </a:r>
          </a:p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Students learn from one another through fellowship, discussion, and shared ministry experiences</a:t>
            </a:r>
          </a:p>
          <a:p>
            <a:pPr marL="609599" indent="-609599">
              <a:spcBef>
                <a:spcPts val="4600"/>
              </a:spcBef>
              <a:defRPr sz="7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Future leaders are identified and developed through classroom interaction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BTCP &amp; Pastor Qualific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BTCP &amp; Pastor Qualifications</a:t>
            </a:r>
          </a:p>
        </p:txBody>
      </p:sp>
      <p:sp>
        <p:nvSpPr>
          <p:cNvPr id="3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4" name="BTCP does not ordain anyone…"/>
          <p:cNvSpPr txBox="1"/>
          <p:nvPr>
            <p:ph type="body" idx="1"/>
          </p:nvPr>
        </p:nvSpPr>
        <p:spPr>
          <a:xfrm>
            <a:off x="879202" y="3289300"/>
            <a:ext cx="22479001" cy="10152561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22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BTCP does not ordain anyone </a:t>
            </a:r>
          </a:p>
          <a:p>
            <a:pPr>
              <a:spcBef>
                <a:spcPts val="22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are convicted by Scripture that a pastor fulfills the office of elder and should be held by a man who meets the requirements outlined in 1 Tim 3 and Titus 1</a:t>
            </a:r>
          </a:p>
          <a:p>
            <a:pPr>
              <a:spcBef>
                <a:spcPts val="22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BTCP program should not be used as a pathway for or women or divorced individuals to serve in the office of pastor or elder</a:t>
            </a:r>
          </a:p>
          <a:p>
            <a:pPr>
              <a:spcBef>
                <a:spcPts val="22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BTCI or BTCL programs are excellent programs that can be used to train any disciple who wishes to be trained</a:t>
            </a:r>
          </a:p>
          <a:p>
            <a:pPr>
              <a:spcBef>
                <a:spcPts val="2200"/>
              </a:spcBef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Pastor qualification position papers will be provided in a follow-up email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hoto-1436377793074-e85196f02c35-small.jpeg" descr="photo-1436377793074-e85196f02c35-small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894" r="0" b="489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8" name="Please Fill Out the Attendance Poll"/>
          <p:cNvSpPr txBox="1"/>
          <p:nvPr/>
        </p:nvSpPr>
        <p:spPr>
          <a:xfrm>
            <a:off x="4034519" y="7857676"/>
            <a:ext cx="16314962" cy="349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8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Please Fill Out the Attendance Poll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Did We Meet Our Objective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Did We Meet Our Objectives?</a:t>
            </a:r>
          </a:p>
        </p:txBody>
      </p:sp>
      <p:grpSp>
        <p:nvGrpSpPr>
          <p:cNvPr id="403" name="photo-1423483641154-5411ec9c0ddf.jpeg"/>
          <p:cNvGrpSpPr/>
          <p:nvPr/>
        </p:nvGrpSpPr>
        <p:grpSpPr>
          <a:xfrm>
            <a:off x="823022" y="7189737"/>
            <a:ext cx="22733001" cy="6056580"/>
            <a:chOff x="0" y="0"/>
            <a:chExt cx="22733000" cy="6056579"/>
          </a:xfrm>
        </p:grpSpPr>
        <p:pic>
          <p:nvPicPr>
            <p:cNvPr id="402" name="photo-1423483641154-5411ec9c0ddf.jpeg" descr="photo-1423483641154-5411ec9c0ddf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30894" r="0" b="30894"/>
            <a:stretch>
              <a:fillRect/>
            </a:stretch>
          </p:blipFill>
          <p:spPr>
            <a:xfrm>
              <a:off x="127000" y="88900"/>
              <a:ext cx="22479000" cy="57263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1" name="photo-1423483641154-5411ec9c0ddf.jpeg" descr="photo-1423483641154-5411ec9c0ddf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2733000" cy="6056581"/>
            </a:xfrm>
            <a:prstGeom prst="rect">
              <a:avLst/>
            </a:prstGeom>
            <a:effectLst/>
          </p:spPr>
        </p:pic>
      </p:grpSp>
      <p:sp>
        <p:nvSpPr>
          <p:cNvPr id="4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5" name="Did we share BTCP’s mission, purpose, and approach?…"/>
          <p:cNvSpPr txBox="1"/>
          <p:nvPr>
            <p:ph type="body" sz="half" idx="1"/>
          </p:nvPr>
        </p:nvSpPr>
        <p:spPr>
          <a:xfrm>
            <a:off x="944540" y="3003550"/>
            <a:ext cx="22494921" cy="4200426"/>
          </a:xfrm>
          <a:prstGeom prst="rect">
            <a:avLst/>
          </a:prstGeom>
        </p:spPr>
        <p:txBody>
          <a:bodyPr/>
          <a:lstStyle/>
          <a:p>
            <a:pPr marL="652638" indent="-652638">
              <a:spcBef>
                <a:spcPts val="2100"/>
              </a:spcBef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Did we share BTCP’s mission, purpose, and approach?</a:t>
            </a:r>
          </a:p>
          <a:p>
            <a:pPr marL="652638" indent="-652638">
              <a:spcBef>
                <a:spcPts val="2100"/>
              </a:spcBef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 you better understand how BTCP conducts pastor training?</a:t>
            </a:r>
          </a:p>
          <a:p>
            <a:pPr marL="652638" indent="-652638">
              <a:spcBef>
                <a:spcPts val="2100"/>
              </a:spcBef>
              <a:defRPr sz="6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 you better understand whether BTCP partnership is right for you?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hoto-1436377793074-e85196f02c35-small.jpeg" descr="photo-1436377793074-e85196f02c35-small.jpeg"/>
          <p:cNvPicPr>
            <a:picLocks noChangeAspect="1"/>
          </p:cNvPicPr>
          <p:nvPr/>
        </p:nvPicPr>
        <p:blipFill>
          <a:blip r:embed="rId2">
            <a:extLst/>
          </a:blip>
          <a:srcRect l="0" t="4894" r="0" b="489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23710899" y="0"/>
            <a:ext cx="342901" cy="6155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4" name="The Bible Provides the Best Model for Leadership Development"/>
          <p:cNvSpPr txBox="1"/>
          <p:nvPr/>
        </p:nvSpPr>
        <p:spPr>
          <a:xfrm>
            <a:off x="4787806" y="7162330"/>
            <a:ext cx="15062387" cy="506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4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9900"/>
            </a:pPr>
            <a:r>
              <a:rPr sz="11400"/>
              <a:t>The Bible Provides the Best Model for Leadership Development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he Life-On-Life Model"/>
          <p:cNvSpPr txBox="1"/>
          <p:nvPr>
            <p:ph type="title"/>
          </p:nvPr>
        </p:nvSpPr>
        <p:spPr>
          <a:xfrm>
            <a:off x="952500" y="889000"/>
            <a:ext cx="22479000" cy="2169158"/>
          </a:xfrm>
          <a:prstGeom prst="rect">
            <a:avLst/>
          </a:prstGeom>
        </p:spPr>
        <p:txBody>
          <a:bodyPr/>
          <a:lstStyle>
            <a:lvl1pPr>
              <a:defRPr sz="1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Life-On-Life Model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23685499" y="-25400"/>
            <a:ext cx="342901" cy="6155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8" name="Moses and Joshua"/>
          <p:cNvSpPr txBox="1"/>
          <p:nvPr/>
        </p:nvSpPr>
        <p:spPr>
          <a:xfrm>
            <a:off x="705111" y="3211512"/>
            <a:ext cx="22973778" cy="121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Moses and Joshua</a:t>
            </a:r>
          </a:p>
        </p:txBody>
      </p:sp>
      <p:grpSp>
        <p:nvGrpSpPr>
          <p:cNvPr id="161" name="moses aaron and hur.png"/>
          <p:cNvGrpSpPr/>
          <p:nvPr/>
        </p:nvGrpSpPr>
        <p:grpSpPr>
          <a:xfrm flipH="1">
            <a:off x="5611081" y="5327649"/>
            <a:ext cx="6202237" cy="8045669"/>
            <a:chOff x="0" y="0"/>
            <a:chExt cx="6202235" cy="8045667"/>
          </a:xfrm>
        </p:grpSpPr>
        <p:pic>
          <p:nvPicPr>
            <p:cNvPr id="160" name="moses aaron and hur.png" descr="moses aaron and hur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489" t="2282" r="3489" b="14059"/>
            <a:stretch>
              <a:fillRect/>
            </a:stretch>
          </p:blipFill>
          <p:spPr>
            <a:xfrm>
              <a:off x="127000" y="88900"/>
              <a:ext cx="5948236" cy="7715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9" name="moses aaron and hur.png" descr="moses aaron and hur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202237" cy="8045668"/>
            </a:xfrm>
            <a:prstGeom prst="rect">
              <a:avLst/>
            </a:prstGeom>
            <a:effectLst/>
          </p:spPr>
        </p:pic>
      </p:grpSp>
      <p:grpSp>
        <p:nvGrpSpPr>
          <p:cNvPr id="164" name="joshua and the amalekites.png"/>
          <p:cNvGrpSpPr/>
          <p:nvPr/>
        </p:nvGrpSpPr>
        <p:grpSpPr>
          <a:xfrm>
            <a:off x="12570682" y="5327649"/>
            <a:ext cx="6202237" cy="8045669"/>
            <a:chOff x="0" y="0"/>
            <a:chExt cx="6202235" cy="8045667"/>
          </a:xfrm>
        </p:grpSpPr>
        <p:pic>
          <p:nvPicPr>
            <p:cNvPr id="163" name="joshua and the amalekites.png" descr="joshua and the amalekites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59" t="896" r="1559" b="11730"/>
            <a:stretch>
              <a:fillRect/>
            </a:stretch>
          </p:blipFill>
          <p:spPr>
            <a:xfrm>
              <a:off x="127000" y="88900"/>
              <a:ext cx="5948236" cy="7715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" name="joshua and the amalekites.png" descr="joshua and the amalekites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202237" cy="804566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Elijah and Elisha"/>
          <p:cNvSpPr txBox="1"/>
          <p:nvPr/>
        </p:nvSpPr>
        <p:spPr>
          <a:xfrm>
            <a:off x="705111" y="3211512"/>
            <a:ext cx="22973778" cy="121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Elijah and Elisha</a:t>
            </a:r>
          </a:p>
        </p:txBody>
      </p:sp>
      <p:sp>
        <p:nvSpPr>
          <p:cNvPr id="167" name="The Life-On-Life Model"/>
          <p:cNvSpPr txBox="1"/>
          <p:nvPr>
            <p:ph type="title"/>
          </p:nvPr>
        </p:nvSpPr>
        <p:spPr>
          <a:xfrm>
            <a:off x="952500" y="889000"/>
            <a:ext cx="22479000" cy="2169158"/>
          </a:xfrm>
          <a:prstGeom prst="rect">
            <a:avLst/>
          </a:prstGeom>
        </p:spPr>
        <p:txBody>
          <a:bodyPr/>
          <a:lstStyle>
            <a:lvl1pPr>
              <a:defRPr sz="1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Life-On-Life Model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23685499" y="-25400"/>
            <a:ext cx="342901" cy="6155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1" name="elijah elisha.png"/>
          <p:cNvGrpSpPr/>
          <p:nvPr/>
        </p:nvGrpSpPr>
        <p:grpSpPr>
          <a:xfrm>
            <a:off x="5146016" y="5402082"/>
            <a:ext cx="14191794" cy="8045669"/>
            <a:chOff x="0" y="0"/>
            <a:chExt cx="14191792" cy="8045667"/>
          </a:xfrm>
        </p:grpSpPr>
        <p:pic>
          <p:nvPicPr>
            <p:cNvPr id="170" name="elijah elisha.png" descr="elijah elisha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21" t="7175" r="1221" b="15338"/>
            <a:stretch>
              <a:fillRect/>
            </a:stretch>
          </p:blipFill>
          <p:spPr>
            <a:xfrm>
              <a:off x="127000" y="88900"/>
              <a:ext cx="13937793" cy="7715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elijah elisha.png" descr="elijah elisha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4191794" cy="804566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Jesus and the Disciples"/>
          <p:cNvSpPr txBox="1"/>
          <p:nvPr/>
        </p:nvSpPr>
        <p:spPr>
          <a:xfrm>
            <a:off x="705111" y="3211512"/>
            <a:ext cx="22973778" cy="121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Jesus and the Disciples</a:t>
            </a:r>
          </a:p>
        </p:txBody>
      </p:sp>
      <p:sp>
        <p:nvSpPr>
          <p:cNvPr id="174" name="The Life-On-Life Model"/>
          <p:cNvSpPr txBox="1"/>
          <p:nvPr>
            <p:ph type="title"/>
          </p:nvPr>
        </p:nvSpPr>
        <p:spPr>
          <a:xfrm>
            <a:off x="952500" y="889000"/>
            <a:ext cx="22479000" cy="2169158"/>
          </a:xfrm>
          <a:prstGeom prst="rect">
            <a:avLst/>
          </a:prstGeom>
        </p:spPr>
        <p:txBody>
          <a:bodyPr/>
          <a:lstStyle>
            <a:lvl1pPr>
              <a:defRPr sz="1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Life-On-Life Model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23685499" y="-25400"/>
            <a:ext cx="342901" cy="6155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8" name="jesus and disciples.png"/>
          <p:cNvGrpSpPr/>
          <p:nvPr/>
        </p:nvGrpSpPr>
        <p:grpSpPr>
          <a:xfrm flipH="1">
            <a:off x="5146017" y="5402082"/>
            <a:ext cx="14191794" cy="8045669"/>
            <a:chOff x="0" y="0"/>
            <a:chExt cx="14191792" cy="8045667"/>
          </a:xfrm>
        </p:grpSpPr>
        <p:pic>
          <p:nvPicPr>
            <p:cNvPr id="177" name="jesus and disciples.png" descr="jesus and disciples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43" t="15802" r="809" b="8858"/>
            <a:stretch>
              <a:fillRect/>
            </a:stretch>
          </p:blipFill>
          <p:spPr>
            <a:xfrm>
              <a:off x="127000" y="88900"/>
              <a:ext cx="13937793" cy="7715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jesus and disciples.png" descr="jesus and disciples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4191794" cy="804566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aul and Timothy"/>
          <p:cNvSpPr txBox="1"/>
          <p:nvPr/>
        </p:nvSpPr>
        <p:spPr>
          <a:xfrm>
            <a:off x="705111" y="3211512"/>
            <a:ext cx="22973778" cy="121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Paul and Timothy</a:t>
            </a:r>
          </a:p>
        </p:txBody>
      </p:sp>
      <p:sp>
        <p:nvSpPr>
          <p:cNvPr id="181" name="The Life-On-Life Model"/>
          <p:cNvSpPr txBox="1"/>
          <p:nvPr>
            <p:ph type="title"/>
          </p:nvPr>
        </p:nvSpPr>
        <p:spPr>
          <a:xfrm>
            <a:off x="952500" y="889000"/>
            <a:ext cx="22479000" cy="2169158"/>
          </a:xfrm>
          <a:prstGeom prst="rect">
            <a:avLst/>
          </a:prstGeom>
        </p:spPr>
        <p:txBody>
          <a:bodyPr/>
          <a:lstStyle>
            <a:lvl1pPr>
              <a:defRPr sz="1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Life-On-Life Model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23685499" y="-25400"/>
            <a:ext cx="342901" cy="6155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85" name="charges against paul.png"/>
          <p:cNvGrpSpPr/>
          <p:nvPr/>
        </p:nvGrpSpPr>
        <p:grpSpPr>
          <a:xfrm flipH="1">
            <a:off x="4727506" y="5327650"/>
            <a:ext cx="7021122" cy="8045668"/>
            <a:chOff x="0" y="0"/>
            <a:chExt cx="7021121" cy="8045667"/>
          </a:xfrm>
        </p:grpSpPr>
        <p:pic>
          <p:nvPicPr>
            <p:cNvPr id="184" name="charges against paul.png" descr="charges against paul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329" t="21204" r="21880" b="23522"/>
            <a:stretch>
              <a:fillRect/>
            </a:stretch>
          </p:blipFill>
          <p:spPr>
            <a:xfrm>
              <a:off x="127000" y="88900"/>
              <a:ext cx="6767122" cy="7715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3" name="charges against paul.png" descr="charges against paul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021122" cy="8045668"/>
            </a:xfrm>
            <a:prstGeom prst="rect">
              <a:avLst/>
            </a:prstGeom>
            <a:effectLst/>
          </p:spPr>
        </p:pic>
      </p:grpSp>
      <p:grpSp>
        <p:nvGrpSpPr>
          <p:cNvPr id="188" name="charges against paul.png"/>
          <p:cNvGrpSpPr/>
          <p:nvPr/>
        </p:nvGrpSpPr>
        <p:grpSpPr>
          <a:xfrm flipH="1">
            <a:off x="12635372" y="5327650"/>
            <a:ext cx="7021122" cy="8045668"/>
            <a:chOff x="0" y="0"/>
            <a:chExt cx="7021121" cy="8045667"/>
          </a:xfrm>
        </p:grpSpPr>
        <p:pic>
          <p:nvPicPr>
            <p:cNvPr id="187" name="charges against paul.png" descr="charges against paul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8" t="22927" r="65860" b="22927"/>
            <a:stretch>
              <a:fillRect/>
            </a:stretch>
          </p:blipFill>
          <p:spPr>
            <a:xfrm>
              <a:off x="127000" y="88900"/>
              <a:ext cx="6767122" cy="7715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charges against paul.png" descr="charges against paul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021122" cy="804566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he Word of God Must be taught (Titus 2:1)…"/>
          <p:cNvSpPr/>
          <p:nvPr>
            <p:ph type="body" idx="22"/>
          </p:nvPr>
        </p:nvSpPr>
        <p:spPr>
          <a:xfrm>
            <a:off x="1003300" y="2882192"/>
            <a:ext cx="10863329" cy="7951615"/>
          </a:xfrm>
          <a:prstGeom prst="rect">
            <a:avLst/>
          </a:prstGeom>
        </p:spPr>
        <p:txBody>
          <a:bodyPr/>
          <a:lstStyle/>
          <a:p>
            <a:pPr marL="652638" indent="-65263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6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Word of God Must be </a:t>
            </a:r>
            <a:r>
              <a:rPr>
                <a:solidFill>
                  <a:srgbClr val="D93E2B"/>
                </a:solidFill>
              </a:rPr>
              <a:t>taught</a:t>
            </a:r>
            <a:r>
              <a:t> (Titus 2:1)</a:t>
            </a:r>
          </a:p>
          <a:p>
            <a:pPr marL="652638" indent="-65263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6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Word of God Must be </a:t>
            </a:r>
            <a:r>
              <a:rPr>
                <a:solidFill>
                  <a:srgbClr val="D93E2B"/>
                </a:solidFill>
              </a:rPr>
              <a:t>modeled</a:t>
            </a:r>
            <a:r>
              <a:t> (1 Cor. 4:16,          1 Cor. 11:1, 1 Thess. 1:6-7)</a:t>
            </a:r>
          </a:p>
          <a:p>
            <a:pPr marL="652638" indent="-652638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6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Word of God Must be </a:t>
            </a:r>
            <a:r>
              <a:rPr>
                <a:solidFill>
                  <a:srgbClr val="D93E2B"/>
                </a:solidFill>
              </a:rPr>
              <a:t>transferred</a:t>
            </a:r>
            <a:r>
              <a:t> (1 Thess. 2:6-9)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23736299" y="0"/>
            <a:ext cx="342901" cy="6155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94" name="photo-1430747562296-5556d17a15a5-small.jpg"/>
          <p:cNvGrpSpPr/>
          <p:nvPr/>
        </p:nvGrpSpPr>
        <p:grpSpPr>
          <a:xfrm flipH="1">
            <a:off x="12509498" y="678079"/>
            <a:ext cx="11049001" cy="12227720"/>
            <a:chOff x="0" y="0"/>
            <a:chExt cx="11049000" cy="12227718"/>
          </a:xfrm>
        </p:grpSpPr>
        <p:pic>
          <p:nvPicPr>
            <p:cNvPr id="193" name="photo-1430747562296-5556d17a15a5-small.jpg" descr="photo-1430747562296-5556d17a15a5-small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280" t="4590" r="31280" b="33614"/>
            <a:stretch>
              <a:fillRect/>
            </a:stretch>
          </p:blipFill>
          <p:spPr>
            <a:xfrm>
              <a:off x="127000" y="88900"/>
              <a:ext cx="10795000" cy="118975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2" name="photo-1430747562296-5556d17a15a5-small.jpg" descr="photo-1430747562296-5556d17a15a5-small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049000" cy="122277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Jaime Cuzco witnessing to tour guide.jpg" descr="Jaime Cuzco witnessing to tour guide.jpg"/>
          <p:cNvPicPr>
            <a:picLocks noChangeAspect="1"/>
          </p:cNvPicPr>
          <p:nvPr/>
        </p:nvPicPr>
        <p:blipFill>
          <a:blip r:embed="rId2">
            <a:extLst/>
          </a:blip>
          <a:srcRect l="13719" t="33537" r="1948" b="296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lide Number"/>
          <p:cNvSpPr txBox="1"/>
          <p:nvPr>
            <p:ph type="sldNum" sz="quarter" idx="2"/>
          </p:nvPr>
        </p:nvSpPr>
        <p:spPr>
          <a:xfrm>
            <a:off x="23710899" y="0"/>
            <a:ext cx="342901" cy="6155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8" name="God’s model of equipping and multiplying leaders is to use His Word, taught, modeled and transferred from life-to-life."/>
          <p:cNvSpPr txBox="1"/>
          <p:nvPr/>
        </p:nvSpPr>
        <p:spPr>
          <a:xfrm>
            <a:off x="2492728" y="8842376"/>
            <a:ext cx="19652544" cy="32332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27394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7700"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God’s model of equipping and </a:t>
            </a:r>
            <a:r>
              <a:rPr u="sng"/>
              <a:t>multiplying</a:t>
            </a:r>
            <a:r>
              <a:t> leaders is to use His Word, </a:t>
            </a:r>
            <a:r>
              <a:rPr b="1"/>
              <a:t>taught, modeled and transferred</a:t>
            </a:r>
            <a:r>
              <a:t> from life-to-life.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